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Poppins Bold" charset="1" panose="00000800000000000000"/>
      <p:regular r:id="rId18"/>
    </p:embeddedFont>
    <p:embeddedFont>
      <p:font typeface="Poppins" charset="1" panose="00000500000000000000"/>
      <p:regular r:id="rId19"/>
    </p:embeddedFont>
    <p:embeddedFont>
      <p:font typeface="Quattrocento Bold" charset="1" panose="02020802030000000404"/>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svg>
</file>

<file path=ppt/media/image20.png>
</file>

<file path=ppt/media/image3.png>
</file>

<file path=ppt/media/image4.svg>
</file>

<file path=ppt/media/image5.png>
</file>

<file path=ppt/media/image6.sv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7.jpeg" Type="http://schemas.openxmlformats.org/officeDocument/2006/relationships/image"/><Relationship Id="rId5" Target="../media/image18.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jpe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1.png" Type="http://schemas.openxmlformats.org/officeDocument/2006/relationships/image"/><Relationship Id="rId6" Target="../media/image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0.jpeg" Type="http://schemas.openxmlformats.org/officeDocument/2006/relationships/image"/><Relationship Id="rId7" Target="../media/image1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2.png" Type="http://schemas.openxmlformats.org/officeDocument/2006/relationships/image"/><Relationship Id="rId7" Target="../media/image13.png" Type="http://schemas.openxmlformats.org/officeDocument/2006/relationships/image"/><Relationship Id="rId8"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sp>
        <p:nvSpPr>
          <p:cNvPr name="Freeform 2" id="2"/>
          <p:cNvSpPr/>
          <p:nvPr/>
        </p:nvSpPr>
        <p:spPr>
          <a:xfrm flipH="false" flipV="false" rot="0">
            <a:off x="-1967335" y="6236611"/>
            <a:ext cx="5350402" cy="5350402"/>
          </a:xfrm>
          <a:custGeom>
            <a:avLst/>
            <a:gdLst/>
            <a:ahLst/>
            <a:cxnLst/>
            <a:rect r="r" b="b" t="t" l="l"/>
            <a:pathLst>
              <a:path h="5350402" w="5350402">
                <a:moveTo>
                  <a:pt x="0" y="0"/>
                </a:moveTo>
                <a:lnTo>
                  <a:pt x="5350402" y="0"/>
                </a:lnTo>
                <a:lnTo>
                  <a:pt x="5350402" y="5350402"/>
                </a:lnTo>
                <a:lnTo>
                  <a:pt x="0" y="53504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5705534" y="5965298"/>
            <a:ext cx="6876932" cy="1495126"/>
            <a:chOff x="0" y="0"/>
            <a:chExt cx="1811208" cy="393778"/>
          </a:xfrm>
        </p:grpSpPr>
        <p:sp>
          <p:nvSpPr>
            <p:cNvPr name="Freeform 4" id="4"/>
            <p:cNvSpPr/>
            <p:nvPr/>
          </p:nvSpPr>
          <p:spPr>
            <a:xfrm flipH="false" flipV="false" rot="0">
              <a:off x="0" y="0"/>
              <a:ext cx="1811208" cy="393778"/>
            </a:xfrm>
            <a:custGeom>
              <a:avLst/>
              <a:gdLst/>
              <a:ahLst/>
              <a:cxnLst/>
              <a:rect r="r" b="b" t="t" l="l"/>
              <a:pathLst>
                <a:path h="393778" w="1811208">
                  <a:moveTo>
                    <a:pt x="112578" y="0"/>
                  </a:moveTo>
                  <a:lnTo>
                    <a:pt x="1698630" y="0"/>
                  </a:lnTo>
                  <a:cubicBezTo>
                    <a:pt x="1728488" y="0"/>
                    <a:pt x="1757123" y="11861"/>
                    <a:pt x="1778235" y="32973"/>
                  </a:cubicBezTo>
                  <a:cubicBezTo>
                    <a:pt x="1799348" y="54086"/>
                    <a:pt x="1811208" y="82721"/>
                    <a:pt x="1811208" y="112578"/>
                  </a:cubicBezTo>
                  <a:lnTo>
                    <a:pt x="1811208" y="281200"/>
                  </a:lnTo>
                  <a:cubicBezTo>
                    <a:pt x="1811208" y="343375"/>
                    <a:pt x="1760806" y="393778"/>
                    <a:pt x="1698630" y="393778"/>
                  </a:cubicBezTo>
                  <a:lnTo>
                    <a:pt x="112578" y="393778"/>
                  </a:lnTo>
                  <a:cubicBezTo>
                    <a:pt x="50403" y="393778"/>
                    <a:pt x="0" y="343375"/>
                    <a:pt x="0" y="281200"/>
                  </a:cubicBezTo>
                  <a:lnTo>
                    <a:pt x="0" y="112578"/>
                  </a:lnTo>
                  <a:cubicBezTo>
                    <a:pt x="0" y="50403"/>
                    <a:pt x="50403" y="0"/>
                    <a:pt x="112578" y="0"/>
                  </a:cubicBezTo>
                  <a:close/>
                </a:path>
              </a:pathLst>
            </a:custGeom>
            <a:solidFill>
              <a:srgbClr val="000000">
                <a:alpha val="0"/>
              </a:srgbClr>
            </a:solidFill>
            <a:ln w="85725" cap="rnd">
              <a:solidFill>
                <a:srgbClr val="FFBD59"/>
              </a:solidFill>
              <a:prstDash val="solid"/>
              <a:round/>
            </a:ln>
          </p:spPr>
        </p:sp>
        <p:sp>
          <p:nvSpPr>
            <p:cNvPr name="TextBox 5" id="5"/>
            <p:cNvSpPr txBox="true"/>
            <p:nvPr/>
          </p:nvSpPr>
          <p:spPr>
            <a:xfrm>
              <a:off x="0" y="-38100"/>
              <a:ext cx="1811208" cy="43187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5250921" y="2407251"/>
            <a:ext cx="7786157" cy="3359150"/>
          </a:xfrm>
          <a:prstGeom prst="rect">
            <a:avLst/>
          </a:prstGeom>
        </p:spPr>
        <p:txBody>
          <a:bodyPr anchor="t" rtlCol="false" tIns="0" lIns="0" bIns="0" rIns="0">
            <a:spAutoFit/>
          </a:bodyPr>
          <a:lstStyle/>
          <a:p>
            <a:pPr algn="ctr">
              <a:lnSpc>
                <a:spcPts val="5200"/>
              </a:lnSpc>
            </a:pPr>
            <a:r>
              <a:rPr lang="en-US" b="true" sz="5000">
                <a:solidFill>
                  <a:srgbClr val="F1F1F1"/>
                </a:solidFill>
                <a:latin typeface="Poppins Bold"/>
                <a:ea typeface="Poppins Bold"/>
                <a:cs typeface="Poppins Bold"/>
                <a:sym typeface="Poppins Bold"/>
              </a:rPr>
              <a:t>ALGORITMOS DE MACHINE LEARNING E IA EN LA D</a:t>
            </a:r>
            <a:r>
              <a:rPr lang="en-US" b="true" sz="5000">
                <a:solidFill>
                  <a:srgbClr val="F1F1F1"/>
                </a:solidFill>
                <a:latin typeface="Poppins Bold"/>
                <a:ea typeface="Poppins Bold"/>
                <a:cs typeface="Poppins Bold"/>
                <a:sym typeface="Poppins Bold"/>
              </a:rPr>
              <a:t>ETECCIÓN DE PATRONES DE CIBERATAQUES</a:t>
            </a:r>
          </a:p>
        </p:txBody>
      </p:sp>
      <p:sp>
        <p:nvSpPr>
          <p:cNvPr name="TextBox 7" id="7"/>
          <p:cNvSpPr txBox="true"/>
          <p:nvPr/>
        </p:nvSpPr>
        <p:spPr>
          <a:xfrm rot="0">
            <a:off x="6395238" y="6208036"/>
            <a:ext cx="5622324" cy="1113924"/>
          </a:xfrm>
          <a:prstGeom prst="rect">
            <a:avLst/>
          </a:prstGeom>
        </p:spPr>
        <p:txBody>
          <a:bodyPr anchor="t" rtlCol="false" tIns="0" lIns="0" bIns="0" rIns="0">
            <a:spAutoFit/>
          </a:bodyPr>
          <a:lstStyle/>
          <a:p>
            <a:pPr algn="ctr">
              <a:lnSpc>
                <a:spcPts val="2976"/>
              </a:lnSpc>
            </a:pPr>
            <a:r>
              <a:rPr lang="en-US" sz="2289">
                <a:solidFill>
                  <a:srgbClr val="F1F1F1"/>
                </a:solidFill>
                <a:latin typeface="Poppins"/>
                <a:ea typeface="Poppins"/>
                <a:cs typeface="Poppins"/>
                <a:sym typeface="Poppins"/>
              </a:rPr>
              <a:t>R</a:t>
            </a:r>
            <a:r>
              <a:rPr lang="en-US" sz="2289">
                <a:solidFill>
                  <a:srgbClr val="F1F1F1"/>
                </a:solidFill>
                <a:latin typeface="Poppins"/>
                <a:ea typeface="Poppins"/>
                <a:cs typeface="Poppins"/>
                <a:sym typeface="Poppins"/>
              </a:rPr>
              <a:t>EVISTA MULTIDISCIPLINARIA PERSPECTIVAS INVESTIGATIVAS, VOL. 5 (2025)</a:t>
            </a:r>
          </a:p>
        </p:txBody>
      </p:sp>
      <p:sp>
        <p:nvSpPr>
          <p:cNvPr name="Freeform 8" id="8"/>
          <p:cNvSpPr/>
          <p:nvPr/>
        </p:nvSpPr>
        <p:spPr>
          <a:xfrm flipH="false" flipV="false" rot="0">
            <a:off x="14253167" y="-1277864"/>
            <a:ext cx="5350402" cy="5350402"/>
          </a:xfrm>
          <a:custGeom>
            <a:avLst/>
            <a:gdLst/>
            <a:ahLst/>
            <a:cxnLst/>
            <a:rect r="r" b="b" t="t" l="l"/>
            <a:pathLst>
              <a:path h="5350402" w="5350402">
                <a:moveTo>
                  <a:pt x="0" y="0"/>
                </a:moveTo>
                <a:lnTo>
                  <a:pt x="5350402" y="0"/>
                </a:lnTo>
                <a:lnTo>
                  <a:pt x="5350402" y="5350403"/>
                </a:lnTo>
                <a:lnTo>
                  <a:pt x="0" y="53504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sp>
        <p:nvSpPr>
          <p:cNvPr name="TextBox 2" id="2"/>
          <p:cNvSpPr txBox="true"/>
          <p:nvPr/>
        </p:nvSpPr>
        <p:spPr>
          <a:xfrm rot="0">
            <a:off x="1028700" y="3164030"/>
            <a:ext cx="7308153" cy="2044700"/>
          </a:xfrm>
          <a:prstGeom prst="rect">
            <a:avLst/>
          </a:prstGeom>
        </p:spPr>
        <p:txBody>
          <a:bodyPr anchor="t" rtlCol="false" tIns="0" lIns="0" bIns="0" rIns="0">
            <a:spAutoFit/>
          </a:bodyPr>
          <a:lstStyle/>
          <a:p>
            <a:pPr algn="l">
              <a:lnSpc>
                <a:spcPts val="5200"/>
              </a:lnSpc>
            </a:pPr>
            <a:r>
              <a:rPr lang="en-US" sz="5000" b="true">
                <a:solidFill>
                  <a:srgbClr val="FFBD59"/>
                </a:solidFill>
                <a:latin typeface="Poppins Bold"/>
                <a:ea typeface="Poppins Bold"/>
                <a:cs typeface="Poppins Bold"/>
                <a:sym typeface="Poppins Bold"/>
              </a:rPr>
              <a:t>PREPARACIO Y ANALISIS DE DATOS</a:t>
            </a:r>
          </a:p>
          <a:p>
            <a:pPr algn="l">
              <a:lnSpc>
                <a:spcPts val="5200"/>
              </a:lnSpc>
              <a:spcBef>
                <a:spcPct val="0"/>
              </a:spcBef>
            </a:pPr>
          </a:p>
        </p:txBody>
      </p:sp>
      <p:sp>
        <p:nvSpPr>
          <p:cNvPr name="TextBox 3" id="3"/>
          <p:cNvSpPr txBox="true"/>
          <p:nvPr/>
        </p:nvSpPr>
        <p:spPr>
          <a:xfrm rot="0">
            <a:off x="1028700" y="5500545"/>
            <a:ext cx="7051044" cy="4241800"/>
          </a:xfrm>
          <a:prstGeom prst="rect">
            <a:avLst/>
          </a:prstGeom>
        </p:spPr>
        <p:txBody>
          <a:bodyPr anchor="t" rtlCol="false" tIns="0" lIns="0" bIns="0" rIns="0">
            <a:spAutoFit/>
          </a:bodyPr>
          <a:lstStyle/>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A parti</a:t>
            </a:r>
            <a:r>
              <a:rPr lang="en-US" sz="2499">
                <a:solidFill>
                  <a:srgbClr val="F1F1F1"/>
                </a:solidFill>
                <a:latin typeface="Poppins"/>
                <a:ea typeface="Poppins"/>
                <a:cs typeface="Poppins"/>
                <a:sym typeface="Poppins"/>
              </a:rPr>
              <a:t>r del tráfico de red y logs:</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Se construye un dataset con muchas columnas (duración, IP, puertos, protocolo, flags, etc.).</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Pasos importantes:</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Limpieza de valores nulos o inconsistentes.</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Eliminación de datos redundantes.</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Análisis exploratorio:</a:t>
            </a:r>
          </a:p>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Gráficos de barras de valores nulos.</a:t>
            </a:r>
          </a:p>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Mapas de calor de correlación entre variables.</a:t>
            </a:r>
          </a:p>
          <a:p>
            <a:pPr algn="just">
              <a:lnSpc>
                <a:spcPts val="2599"/>
              </a:lnSpc>
              <a:spcBef>
                <a:spcPct val="0"/>
              </a:spcBef>
            </a:pPr>
          </a:p>
        </p:txBody>
      </p:sp>
      <p:sp>
        <p:nvSpPr>
          <p:cNvPr name="Freeform 4" id="4"/>
          <p:cNvSpPr/>
          <p:nvPr/>
        </p:nvSpPr>
        <p:spPr>
          <a:xfrm flipH="false" flipV="false" rot="0">
            <a:off x="1028700" y="1079447"/>
            <a:ext cx="635677" cy="737275"/>
          </a:xfrm>
          <a:custGeom>
            <a:avLst/>
            <a:gdLst/>
            <a:ahLst/>
            <a:cxnLst/>
            <a:rect r="r" b="b" t="t" l="l"/>
            <a:pathLst>
              <a:path h="737275" w="635677">
                <a:moveTo>
                  <a:pt x="0" y="0"/>
                </a:moveTo>
                <a:lnTo>
                  <a:pt x="635677" y="0"/>
                </a:lnTo>
                <a:lnTo>
                  <a:pt x="635677" y="737275"/>
                </a:lnTo>
                <a:lnTo>
                  <a:pt x="0" y="7372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2293028" y="1079447"/>
            <a:ext cx="6190614" cy="3828467"/>
            <a:chOff x="0" y="0"/>
            <a:chExt cx="1180019" cy="729760"/>
          </a:xfrm>
        </p:grpSpPr>
        <p:sp>
          <p:nvSpPr>
            <p:cNvPr name="Freeform 6" id="6"/>
            <p:cNvSpPr/>
            <p:nvPr/>
          </p:nvSpPr>
          <p:spPr>
            <a:xfrm flipH="false" flipV="false" rot="0">
              <a:off x="0" y="0"/>
              <a:ext cx="1180019" cy="729760"/>
            </a:xfrm>
            <a:custGeom>
              <a:avLst/>
              <a:gdLst/>
              <a:ahLst/>
              <a:cxnLst/>
              <a:rect r="r" b="b" t="t" l="l"/>
              <a:pathLst>
                <a:path h="729760" w="1180019">
                  <a:moveTo>
                    <a:pt x="37518" y="0"/>
                  </a:moveTo>
                  <a:lnTo>
                    <a:pt x="1142501" y="0"/>
                  </a:lnTo>
                  <a:cubicBezTo>
                    <a:pt x="1152451" y="0"/>
                    <a:pt x="1161994" y="3953"/>
                    <a:pt x="1169030" y="10989"/>
                  </a:cubicBezTo>
                  <a:cubicBezTo>
                    <a:pt x="1176066" y="18025"/>
                    <a:pt x="1180019" y="27567"/>
                    <a:pt x="1180019" y="37518"/>
                  </a:cubicBezTo>
                  <a:lnTo>
                    <a:pt x="1180019" y="692242"/>
                  </a:lnTo>
                  <a:cubicBezTo>
                    <a:pt x="1180019" y="702193"/>
                    <a:pt x="1176066" y="711735"/>
                    <a:pt x="1169030" y="718771"/>
                  </a:cubicBezTo>
                  <a:cubicBezTo>
                    <a:pt x="1161994" y="725807"/>
                    <a:pt x="1152451" y="729760"/>
                    <a:pt x="1142501" y="729760"/>
                  </a:cubicBezTo>
                  <a:lnTo>
                    <a:pt x="37518" y="729760"/>
                  </a:lnTo>
                  <a:cubicBezTo>
                    <a:pt x="27567" y="729760"/>
                    <a:pt x="18025" y="725807"/>
                    <a:pt x="10989" y="718771"/>
                  </a:cubicBezTo>
                  <a:cubicBezTo>
                    <a:pt x="3953" y="711735"/>
                    <a:pt x="0" y="702193"/>
                    <a:pt x="0" y="692242"/>
                  </a:cubicBezTo>
                  <a:lnTo>
                    <a:pt x="0" y="37518"/>
                  </a:lnTo>
                  <a:cubicBezTo>
                    <a:pt x="0" y="27567"/>
                    <a:pt x="3953" y="18025"/>
                    <a:pt x="10989" y="10989"/>
                  </a:cubicBezTo>
                  <a:cubicBezTo>
                    <a:pt x="18025" y="3953"/>
                    <a:pt x="27567" y="0"/>
                    <a:pt x="37518" y="0"/>
                  </a:cubicBezTo>
                  <a:close/>
                </a:path>
              </a:pathLst>
            </a:custGeom>
            <a:blipFill>
              <a:blip r:embed="rId4"/>
              <a:stretch>
                <a:fillRect l="0" t="-71350" r="0" b="-71350"/>
              </a:stretch>
            </a:blipFill>
            <a:ln w="76200" cap="rnd">
              <a:solidFill>
                <a:srgbClr val="FFBD59"/>
              </a:solidFill>
              <a:prstDash val="solid"/>
              <a:round/>
            </a:ln>
          </p:spPr>
        </p:sp>
      </p:grpSp>
      <p:grpSp>
        <p:nvGrpSpPr>
          <p:cNvPr name="Group 7" id="7"/>
          <p:cNvGrpSpPr/>
          <p:nvPr/>
        </p:nvGrpSpPr>
        <p:grpSpPr>
          <a:xfrm rot="0">
            <a:off x="9661038" y="5429833"/>
            <a:ext cx="6190614" cy="3828467"/>
            <a:chOff x="0" y="0"/>
            <a:chExt cx="1180019" cy="729760"/>
          </a:xfrm>
        </p:grpSpPr>
        <p:sp>
          <p:nvSpPr>
            <p:cNvPr name="Freeform 8" id="8"/>
            <p:cNvSpPr/>
            <p:nvPr/>
          </p:nvSpPr>
          <p:spPr>
            <a:xfrm flipH="false" flipV="false" rot="0">
              <a:off x="0" y="0"/>
              <a:ext cx="1180019" cy="729760"/>
            </a:xfrm>
            <a:custGeom>
              <a:avLst/>
              <a:gdLst/>
              <a:ahLst/>
              <a:cxnLst/>
              <a:rect r="r" b="b" t="t" l="l"/>
              <a:pathLst>
                <a:path h="729760" w="1180019">
                  <a:moveTo>
                    <a:pt x="37518" y="0"/>
                  </a:moveTo>
                  <a:lnTo>
                    <a:pt x="1142501" y="0"/>
                  </a:lnTo>
                  <a:cubicBezTo>
                    <a:pt x="1152451" y="0"/>
                    <a:pt x="1161994" y="3953"/>
                    <a:pt x="1169030" y="10989"/>
                  </a:cubicBezTo>
                  <a:cubicBezTo>
                    <a:pt x="1176066" y="18025"/>
                    <a:pt x="1180019" y="27567"/>
                    <a:pt x="1180019" y="37518"/>
                  </a:cubicBezTo>
                  <a:lnTo>
                    <a:pt x="1180019" y="692242"/>
                  </a:lnTo>
                  <a:cubicBezTo>
                    <a:pt x="1180019" y="702193"/>
                    <a:pt x="1176066" y="711735"/>
                    <a:pt x="1169030" y="718771"/>
                  </a:cubicBezTo>
                  <a:cubicBezTo>
                    <a:pt x="1161994" y="725807"/>
                    <a:pt x="1152451" y="729760"/>
                    <a:pt x="1142501" y="729760"/>
                  </a:cubicBezTo>
                  <a:lnTo>
                    <a:pt x="37518" y="729760"/>
                  </a:lnTo>
                  <a:cubicBezTo>
                    <a:pt x="27567" y="729760"/>
                    <a:pt x="18025" y="725807"/>
                    <a:pt x="10989" y="718771"/>
                  </a:cubicBezTo>
                  <a:cubicBezTo>
                    <a:pt x="3953" y="711735"/>
                    <a:pt x="0" y="702193"/>
                    <a:pt x="0" y="692242"/>
                  </a:cubicBezTo>
                  <a:lnTo>
                    <a:pt x="0" y="37518"/>
                  </a:lnTo>
                  <a:cubicBezTo>
                    <a:pt x="0" y="27567"/>
                    <a:pt x="3953" y="18025"/>
                    <a:pt x="10989" y="10989"/>
                  </a:cubicBezTo>
                  <a:cubicBezTo>
                    <a:pt x="18025" y="3953"/>
                    <a:pt x="27567" y="0"/>
                    <a:pt x="37518" y="0"/>
                  </a:cubicBezTo>
                  <a:close/>
                </a:path>
              </a:pathLst>
            </a:custGeom>
            <a:blipFill>
              <a:blip r:embed="rId5"/>
              <a:stretch>
                <a:fillRect l="-21494" t="0" r="-21494" b="0"/>
              </a:stretch>
            </a:blipFill>
            <a:ln w="76200" cap="rnd">
              <a:solidFill>
                <a:srgbClr val="FFBD59"/>
              </a:solidFill>
              <a:prstDash val="solid"/>
              <a:round/>
            </a:ln>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79447"/>
            <a:ext cx="635677" cy="737275"/>
          </a:xfrm>
          <a:custGeom>
            <a:avLst/>
            <a:gdLst/>
            <a:ahLst/>
            <a:cxnLst/>
            <a:rect r="r" b="b" t="t" l="l"/>
            <a:pathLst>
              <a:path h="737275" w="635677">
                <a:moveTo>
                  <a:pt x="0" y="0"/>
                </a:moveTo>
                <a:lnTo>
                  <a:pt x="635677" y="0"/>
                </a:lnTo>
                <a:lnTo>
                  <a:pt x="635677" y="737275"/>
                </a:lnTo>
                <a:lnTo>
                  <a:pt x="0" y="7372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920131" y="853188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204841" y="4270092"/>
            <a:ext cx="7875445" cy="4988208"/>
            <a:chOff x="0" y="0"/>
            <a:chExt cx="1235929" cy="782822"/>
          </a:xfrm>
        </p:grpSpPr>
        <p:sp>
          <p:nvSpPr>
            <p:cNvPr name="Freeform 5" id="5"/>
            <p:cNvSpPr/>
            <p:nvPr/>
          </p:nvSpPr>
          <p:spPr>
            <a:xfrm flipH="false" flipV="false" rot="0">
              <a:off x="0" y="0"/>
              <a:ext cx="1235929" cy="782822"/>
            </a:xfrm>
            <a:custGeom>
              <a:avLst/>
              <a:gdLst/>
              <a:ahLst/>
              <a:cxnLst/>
              <a:rect r="r" b="b" t="t" l="l"/>
              <a:pathLst>
                <a:path h="782822" w="1235929">
                  <a:moveTo>
                    <a:pt x="29491" y="0"/>
                  </a:moveTo>
                  <a:lnTo>
                    <a:pt x="1206438" y="0"/>
                  </a:lnTo>
                  <a:cubicBezTo>
                    <a:pt x="1222725" y="0"/>
                    <a:pt x="1235929" y="13204"/>
                    <a:pt x="1235929" y="29491"/>
                  </a:cubicBezTo>
                  <a:lnTo>
                    <a:pt x="1235929" y="753330"/>
                  </a:lnTo>
                  <a:cubicBezTo>
                    <a:pt x="1235929" y="761152"/>
                    <a:pt x="1232822" y="768653"/>
                    <a:pt x="1227291" y="774184"/>
                  </a:cubicBezTo>
                  <a:cubicBezTo>
                    <a:pt x="1221760" y="779715"/>
                    <a:pt x="1214259" y="782822"/>
                    <a:pt x="1206438" y="782822"/>
                  </a:cubicBezTo>
                  <a:lnTo>
                    <a:pt x="29491" y="782822"/>
                  </a:lnTo>
                  <a:cubicBezTo>
                    <a:pt x="21670" y="782822"/>
                    <a:pt x="14169" y="779715"/>
                    <a:pt x="8638" y="774184"/>
                  </a:cubicBezTo>
                  <a:cubicBezTo>
                    <a:pt x="3107" y="768653"/>
                    <a:pt x="0" y="761152"/>
                    <a:pt x="0" y="753330"/>
                  </a:cubicBezTo>
                  <a:lnTo>
                    <a:pt x="0" y="29491"/>
                  </a:lnTo>
                  <a:cubicBezTo>
                    <a:pt x="0" y="21670"/>
                    <a:pt x="3107" y="14169"/>
                    <a:pt x="8638" y="8638"/>
                  </a:cubicBezTo>
                  <a:cubicBezTo>
                    <a:pt x="14169" y="3107"/>
                    <a:pt x="21670" y="0"/>
                    <a:pt x="29491" y="0"/>
                  </a:cubicBezTo>
                  <a:close/>
                </a:path>
              </a:pathLst>
            </a:custGeom>
            <a:blipFill>
              <a:blip r:embed="rId6"/>
              <a:stretch>
                <a:fillRect l="-1018" t="0" r="-1018" b="0"/>
              </a:stretch>
            </a:blipFill>
            <a:ln w="76200" cap="rnd">
              <a:solidFill>
                <a:srgbClr val="FFBD59"/>
              </a:solidFill>
              <a:prstDash val="solid"/>
              <a:round/>
            </a:ln>
          </p:spPr>
        </p:sp>
      </p:grpSp>
      <p:grpSp>
        <p:nvGrpSpPr>
          <p:cNvPr name="Group 6" id="6"/>
          <p:cNvGrpSpPr/>
          <p:nvPr/>
        </p:nvGrpSpPr>
        <p:grpSpPr>
          <a:xfrm rot="0">
            <a:off x="8748280" y="4270092"/>
            <a:ext cx="9256365" cy="4988208"/>
            <a:chOff x="0" y="0"/>
            <a:chExt cx="1174782" cy="633084"/>
          </a:xfrm>
        </p:grpSpPr>
        <p:sp>
          <p:nvSpPr>
            <p:cNvPr name="Freeform 7" id="7"/>
            <p:cNvSpPr/>
            <p:nvPr/>
          </p:nvSpPr>
          <p:spPr>
            <a:xfrm flipH="false" flipV="false" rot="0">
              <a:off x="0" y="0"/>
              <a:ext cx="1174782" cy="633084"/>
            </a:xfrm>
            <a:custGeom>
              <a:avLst/>
              <a:gdLst/>
              <a:ahLst/>
              <a:cxnLst/>
              <a:rect r="r" b="b" t="t" l="l"/>
              <a:pathLst>
                <a:path h="633084" w="1174782">
                  <a:moveTo>
                    <a:pt x="25092" y="0"/>
                  </a:moveTo>
                  <a:lnTo>
                    <a:pt x="1149690" y="0"/>
                  </a:lnTo>
                  <a:cubicBezTo>
                    <a:pt x="1156345" y="0"/>
                    <a:pt x="1162727" y="2644"/>
                    <a:pt x="1167433" y="7349"/>
                  </a:cubicBezTo>
                  <a:cubicBezTo>
                    <a:pt x="1172138" y="12055"/>
                    <a:pt x="1174782" y="18437"/>
                    <a:pt x="1174782" y="25092"/>
                  </a:cubicBezTo>
                  <a:lnTo>
                    <a:pt x="1174782" y="607992"/>
                  </a:lnTo>
                  <a:cubicBezTo>
                    <a:pt x="1174782" y="614647"/>
                    <a:pt x="1172138" y="621029"/>
                    <a:pt x="1167433" y="625735"/>
                  </a:cubicBezTo>
                  <a:cubicBezTo>
                    <a:pt x="1162727" y="630440"/>
                    <a:pt x="1156345" y="633084"/>
                    <a:pt x="1149690" y="633084"/>
                  </a:cubicBezTo>
                  <a:lnTo>
                    <a:pt x="25092" y="633084"/>
                  </a:lnTo>
                  <a:cubicBezTo>
                    <a:pt x="18437" y="633084"/>
                    <a:pt x="12055" y="630440"/>
                    <a:pt x="7349" y="625735"/>
                  </a:cubicBezTo>
                  <a:cubicBezTo>
                    <a:pt x="2644" y="621029"/>
                    <a:pt x="0" y="614647"/>
                    <a:pt x="0" y="607992"/>
                  </a:cubicBezTo>
                  <a:lnTo>
                    <a:pt x="0" y="25092"/>
                  </a:lnTo>
                  <a:cubicBezTo>
                    <a:pt x="0" y="18437"/>
                    <a:pt x="2644" y="12055"/>
                    <a:pt x="7349" y="7349"/>
                  </a:cubicBezTo>
                  <a:cubicBezTo>
                    <a:pt x="12055" y="2644"/>
                    <a:pt x="18437" y="0"/>
                    <a:pt x="25092" y="0"/>
                  </a:cubicBezTo>
                  <a:close/>
                </a:path>
              </a:pathLst>
            </a:custGeom>
            <a:blipFill>
              <a:blip r:embed="rId7"/>
              <a:stretch>
                <a:fillRect l="-3215" t="0" r="-3215" b="0"/>
              </a:stretch>
            </a:blipFill>
            <a:ln w="76200" cap="rnd">
              <a:solidFill>
                <a:srgbClr val="FFBD59"/>
              </a:solidFill>
              <a:prstDash val="solid"/>
              <a:round/>
            </a:ln>
          </p:spPr>
        </p:sp>
      </p:grpSp>
      <p:sp>
        <p:nvSpPr>
          <p:cNvPr name="TextBox 8" id="8"/>
          <p:cNvSpPr txBox="true"/>
          <p:nvPr/>
        </p:nvSpPr>
        <p:spPr>
          <a:xfrm rot="0">
            <a:off x="2092409" y="728610"/>
            <a:ext cx="9481911" cy="730250"/>
          </a:xfrm>
          <a:prstGeom prst="rect">
            <a:avLst/>
          </a:prstGeom>
        </p:spPr>
        <p:txBody>
          <a:bodyPr anchor="t" rtlCol="false" tIns="0" lIns="0" bIns="0" rIns="0">
            <a:spAutoFit/>
          </a:bodyPr>
          <a:lstStyle/>
          <a:p>
            <a:pPr algn="l" marL="0" indent="0" lvl="0">
              <a:lnSpc>
                <a:spcPts val="5200"/>
              </a:lnSpc>
              <a:spcBef>
                <a:spcPct val="0"/>
              </a:spcBef>
            </a:pPr>
            <a:r>
              <a:rPr lang="en-US" b="true" sz="5000">
                <a:solidFill>
                  <a:srgbClr val="FFBD59"/>
                </a:solidFill>
                <a:latin typeface="Poppins Bold"/>
                <a:ea typeface="Poppins Bold"/>
                <a:cs typeface="Poppins Bold"/>
                <a:sym typeface="Poppins Bold"/>
              </a:rPr>
              <a:t>RESULTADOS COMPARATIVOS</a:t>
            </a:r>
          </a:p>
        </p:txBody>
      </p:sp>
      <p:sp>
        <p:nvSpPr>
          <p:cNvPr name="TextBox 9" id="9"/>
          <p:cNvSpPr txBox="true"/>
          <p:nvPr/>
        </p:nvSpPr>
        <p:spPr>
          <a:xfrm rot="0">
            <a:off x="2092409" y="2368355"/>
            <a:ext cx="4761422" cy="730250"/>
          </a:xfrm>
          <a:prstGeom prst="rect">
            <a:avLst/>
          </a:prstGeom>
        </p:spPr>
        <p:txBody>
          <a:bodyPr anchor="t" rtlCol="false" tIns="0" lIns="0" bIns="0" rIns="0">
            <a:spAutoFit/>
          </a:bodyPr>
          <a:lstStyle/>
          <a:p>
            <a:pPr algn="l" marL="0" indent="0" lvl="0">
              <a:lnSpc>
                <a:spcPts val="5200"/>
              </a:lnSpc>
              <a:spcBef>
                <a:spcPct val="0"/>
              </a:spcBef>
            </a:pPr>
            <a:r>
              <a:rPr lang="en-US" b="true" sz="5000">
                <a:solidFill>
                  <a:srgbClr val="FFBD59"/>
                </a:solidFill>
                <a:latin typeface="Poppins Bold"/>
                <a:ea typeface="Poppins Bold"/>
                <a:cs typeface="Poppins Bold"/>
                <a:sym typeface="Poppins Bold"/>
              </a:rPr>
              <a:t>NAIVE BAYES</a:t>
            </a:r>
          </a:p>
        </p:txBody>
      </p:sp>
      <p:sp>
        <p:nvSpPr>
          <p:cNvPr name="TextBox 10" id="10"/>
          <p:cNvSpPr txBox="true"/>
          <p:nvPr/>
        </p:nvSpPr>
        <p:spPr>
          <a:xfrm rot="0">
            <a:off x="12300123" y="2368355"/>
            <a:ext cx="11975754" cy="730250"/>
          </a:xfrm>
          <a:prstGeom prst="rect">
            <a:avLst/>
          </a:prstGeom>
        </p:spPr>
        <p:txBody>
          <a:bodyPr anchor="t" rtlCol="false" tIns="0" lIns="0" bIns="0" rIns="0">
            <a:spAutoFit/>
          </a:bodyPr>
          <a:lstStyle/>
          <a:p>
            <a:pPr algn="l" marL="0" indent="0" lvl="0">
              <a:lnSpc>
                <a:spcPts val="5200"/>
              </a:lnSpc>
              <a:spcBef>
                <a:spcPct val="0"/>
              </a:spcBef>
            </a:pPr>
            <a:r>
              <a:rPr lang="en-US" b="true" sz="5000">
                <a:solidFill>
                  <a:srgbClr val="FFBD59"/>
                </a:solidFill>
                <a:latin typeface="Poppins Bold"/>
                <a:ea typeface="Poppins Bold"/>
                <a:cs typeface="Poppins Bold"/>
                <a:sym typeface="Poppins Bold"/>
              </a:rPr>
              <a:t>SVM</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sp>
        <p:nvSpPr>
          <p:cNvPr name="TextBox 2" id="2"/>
          <p:cNvSpPr txBox="true"/>
          <p:nvPr/>
        </p:nvSpPr>
        <p:spPr>
          <a:xfrm rot="0">
            <a:off x="3567810" y="2106714"/>
            <a:ext cx="11152381" cy="730250"/>
          </a:xfrm>
          <a:prstGeom prst="rect">
            <a:avLst/>
          </a:prstGeom>
        </p:spPr>
        <p:txBody>
          <a:bodyPr anchor="t" rtlCol="false" tIns="0" lIns="0" bIns="0" rIns="0">
            <a:spAutoFit/>
          </a:bodyPr>
          <a:lstStyle/>
          <a:p>
            <a:pPr algn="ctr" marL="0" indent="0" lvl="0">
              <a:lnSpc>
                <a:spcPts val="5200"/>
              </a:lnSpc>
              <a:spcBef>
                <a:spcPct val="0"/>
              </a:spcBef>
            </a:pPr>
            <a:r>
              <a:rPr lang="en-US" b="true" sz="5000">
                <a:solidFill>
                  <a:srgbClr val="FFBD59"/>
                </a:solidFill>
                <a:latin typeface="Poppins Bold"/>
                <a:ea typeface="Poppins Bold"/>
                <a:cs typeface="Poppins Bold"/>
                <a:sym typeface="Poppins Bold"/>
              </a:rPr>
              <a:t>CONCLUSIONES</a:t>
            </a:r>
          </a:p>
        </p:txBody>
      </p:sp>
      <p:sp>
        <p:nvSpPr>
          <p:cNvPr name="TextBox 3" id="3"/>
          <p:cNvSpPr txBox="true"/>
          <p:nvPr/>
        </p:nvSpPr>
        <p:spPr>
          <a:xfrm rot="0">
            <a:off x="3723377" y="3363451"/>
            <a:ext cx="10841246" cy="3594100"/>
          </a:xfrm>
          <a:prstGeom prst="rect">
            <a:avLst/>
          </a:prstGeom>
        </p:spPr>
        <p:txBody>
          <a:bodyPr anchor="t" rtlCol="false" tIns="0" lIns="0" bIns="0" rIns="0">
            <a:spAutoFit/>
          </a:bodyPr>
          <a:lstStyle/>
          <a:p>
            <a:pPr algn="ctr">
              <a:lnSpc>
                <a:spcPts val="2599"/>
              </a:lnSpc>
              <a:spcBef>
                <a:spcPct val="0"/>
              </a:spcBef>
            </a:pPr>
            <a:r>
              <a:rPr lang="en-US" sz="2499">
                <a:solidFill>
                  <a:srgbClr val="F1F1F1"/>
                </a:solidFill>
                <a:latin typeface="Poppins"/>
                <a:ea typeface="Poppins"/>
                <a:cs typeface="Poppins"/>
                <a:sym typeface="Poppins"/>
              </a:rPr>
              <a:t>El estudio c</a:t>
            </a:r>
            <a:r>
              <a:rPr lang="en-US" sz="2499">
                <a:solidFill>
                  <a:srgbClr val="F1F1F1"/>
                </a:solidFill>
                <a:latin typeface="Poppins"/>
                <a:ea typeface="Poppins"/>
                <a:cs typeface="Poppins"/>
                <a:sym typeface="Poppins"/>
              </a:rPr>
              <a:t>onfirma que los algoritmos de Machine Learning pueden apoyar la detección de ciberataques, pero también muestra que no basta con elegir un algoritmo “más avanzado”: es fundamental revisar sus resultados y calibrarlo bien. En los experimentos del artículo, Naive Bayes ofrece una clasificación razonablemente buena con bajo costo computacional, mientras que el modelo SVM probado queda mal balanceado y marca casi todo como malicioso, lo que generaría demasiadas falsas alarmas en un entorno real. La lección importante es que los modelos de IA deben evaluarse críticamente con métricas como la matriz de confusión antes de integrarlos en sistemas de seguridad.</a:t>
            </a:r>
          </a:p>
        </p:txBody>
      </p:sp>
      <p:sp>
        <p:nvSpPr>
          <p:cNvPr name="Freeform 4" id="4"/>
          <p:cNvSpPr/>
          <p:nvPr/>
        </p:nvSpPr>
        <p:spPr>
          <a:xfrm flipH="false" flipV="false" rot="0">
            <a:off x="1028700" y="1079447"/>
            <a:ext cx="635677" cy="737275"/>
          </a:xfrm>
          <a:custGeom>
            <a:avLst/>
            <a:gdLst/>
            <a:ahLst/>
            <a:cxnLst/>
            <a:rect r="r" b="b" t="t" l="l"/>
            <a:pathLst>
              <a:path h="737275" w="635677">
                <a:moveTo>
                  <a:pt x="0" y="0"/>
                </a:moveTo>
                <a:lnTo>
                  <a:pt x="635677" y="0"/>
                </a:lnTo>
                <a:lnTo>
                  <a:pt x="635677" y="737275"/>
                </a:lnTo>
                <a:lnTo>
                  <a:pt x="0" y="7372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5612799" y="-2454760"/>
            <a:ext cx="5350402" cy="5350402"/>
          </a:xfrm>
          <a:custGeom>
            <a:avLst/>
            <a:gdLst/>
            <a:ahLst/>
            <a:cxnLst/>
            <a:rect r="r" b="b" t="t" l="l"/>
            <a:pathLst>
              <a:path h="5350402" w="5350402">
                <a:moveTo>
                  <a:pt x="0" y="0"/>
                </a:moveTo>
                <a:lnTo>
                  <a:pt x="5350402" y="0"/>
                </a:lnTo>
                <a:lnTo>
                  <a:pt x="5350402" y="5350403"/>
                </a:lnTo>
                <a:lnTo>
                  <a:pt x="0" y="53504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3505016" y="7434471"/>
            <a:ext cx="5078275" cy="5078275"/>
          </a:xfrm>
          <a:custGeom>
            <a:avLst/>
            <a:gdLst/>
            <a:ahLst/>
            <a:cxnLst/>
            <a:rect r="r" b="b" t="t" l="l"/>
            <a:pathLst>
              <a:path h="5078275" w="5078275">
                <a:moveTo>
                  <a:pt x="0" y="0"/>
                </a:moveTo>
                <a:lnTo>
                  <a:pt x="5078275" y="0"/>
                </a:lnTo>
                <a:lnTo>
                  <a:pt x="5078275" y="5078275"/>
                </a:lnTo>
                <a:lnTo>
                  <a:pt x="0" y="50782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sp>
        <p:nvSpPr>
          <p:cNvPr name="Freeform 2" id="2"/>
          <p:cNvSpPr/>
          <p:nvPr/>
        </p:nvSpPr>
        <p:spPr>
          <a:xfrm flipH="false" flipV="false" rot="0">
            <a:off x="11571151" y="3198080"/>
            <a:ext cx="3890840" cy="3890840"/>
          </a:xfrm>
          <a:custGeom>
            <a:avLst/>
            <a:gdLst/>
            <a:ahLst/>
            <a:cxnLst/>
            <a:rect r="r" b="b" t="t" l="l"/>
            <a:pathLst>
              <a:path h="3890840" w="3890840">
                <a:moveTo>
                  <a:pt x="0" y="0"/>
                </a:moveTo>
                <a:lnTo>
                  <a:pt x="3890840" y="0"/>
                </a:lnTo>
                <a:lnTo>
                  <a:pt x="3890840" y="3890840"/>
                </a:lnTo>
                <a:lnTo>
                  <a:pt x="0" y="38908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826009" y="3428397"/>
            <a:ext cx="7308153" cy="1387475"/>
          </a:xfrm>
          <a:prstGeom prst="rect">
            <a:avLst/>
          </a:prstGeom>
        </p:spPr>
        <p:txBody>
          <a:bodyPr anchor="t" rtlCol="false" tIns="0" lIns="0" bIns="0" rIns="0">
            <a:spAutoFit/>
          </a:bodyPr>
          <a:lstStyle/>
          <a:p>
            <a:pPr algn="l">
              <a:lnSpc>
                <a:spcPts val="5200"/>
              </a:lnSpc>
              <a:spcBef>
                <a:spcPct val="0"/>
              </a:spcBef>
            </a:pPr>
            <a:r>
              <a:rPr lang="en-US" b="true" sz="5000">
                <a:solidFill>
                  <a:srgbClr val="FFBD59"/>
                </a:solidFill>
                <a:latin typeface="Poppins Bold"/>
                <a:ea typeface="Poppins Bold"/>
                <a:cs typeface="Poppins Bold"/>
                <a:sym typeface="Poppins Bold"/>
              </a:rPr>
              <a:t>¿QUE ES LA CIBERSEGURIDAD?</a:t>
            </a:r>
          </a:p>
        </p:txBody>
      </p:sp>
      <p:sp>
        <p:nvSpPr>
          <p:cNvPr name="TextBox 4" id="4"/>
          <p:cNvSpPr txBox="true"/>
          <p:nvPr/>
        </p:nvSpPr>
        <p:spPr>
          <a:xfrm rot="0">
            <a:off x="2826009" y="5236178"/>
            <a:ext cx="7051044" cy="1651000"/>
          </a:xfrm>
          <a:prstGeom prst="rect">
            <a:avLst/>
          </a:prstGeom>
        </p:spPr>
        <p:txBody>
          <a:bodyPr anchor="t" rtlCol="false" tIns="0" lIns="0" bIns="0" rIns="0">
            <a:spAutoFit/>
          </a:bodyPr>
          <a:lstStyle/>
          <a:p>
            <a:pPr algn="just">
              <a:lnSpc>
                <a:spcPts val="2599"/>
              </a:lnSpc>
              <a:spcBef>
                <a:spcPct val="0"/>
              </a:spcBef>
            </a:pPr>
            <a:r>
              <a:rPr lang="en-US" sz="2499">
                <a:solidFill>
                  <a:srgbClr val="F1F1F1"/>
                </a:solidFill>
                <a:latin typeface="Poppins"/>
                <a:ea typeface="Poppins"/>
                <a:cs typeface="Poppins"/>
                <a:sym typeface="Poppins"/>
              </a:rPr>
              <a:t>La ciberseguridad es el conjunto de técnicas, procesos y herramientas que se usan para proteger sistemas, redes, datos y dispositivos frente a ataques, accesos no autorizados, robo o daño de la información.</a:t>
            </a:r>
          </a:p>
        </p:txBody>
      </p:sp>
      <p:sp>
        <p:nvSpPr>
          <p:cNvPr name="Freeform 5" id="5"/>
          <p:cNvSpPr/>
          <p:nvPr/>
        </p:nvSpPr>
        <p:spPr>
          <a:xfrm flipH="false" flipV="false" rot="0">
            <a:off x="-2524394" y="-1950581"/>
            <a:ext cx="5350402" cy="5350402"/>
          </a:xfrm>
          <a:custGeom>
            <a:avLst/>
            <a:gdLst/>
            <a:ahLst/>
            <a:cxnLst/>
            <a:rect r="r" b="b" t="t" l="l"/>
            <a:pathLst>
              <a:path h="5350402" w="5350402">
                <a:moveTo>
                  <a:pt x="0" y="0"/>
                </a:moveTo>
                <a:lnTo>
                  <a:pt x="5350403" y="0"/>
                </a:lnTo>
                <a:lnTo>
                  <a:pt x="5350403" y="5350403"/>
                </a:lnTo>
                <a:lnTo>
                  <a:pt x="0" y="53504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4571448" y="82296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6623623" y="1028700"/>
            <a:ext cx="635677" cy="737275"/>
          </a:xfrm>
          <a:custGeom>
            <a:avLst/>
            <a:gdLst/>
            <a:ahLst/>
            <a:cxnLst/>
            <a:rect r="r" b="b" t="t" l="l"/>
            <a:pathLst>
              <a:path h="737275" w="635677">
                <a:moveTo>
                  <a:pt x="0" y="0"/>
                </a:moveTo>
                <a:lnTo>
                  <a:pt x="635677" y="0"/>
                </a:lnTo>
                <a:lnTo>
                  <a:pt x="635677" y="737275"/>
                </a:lnTo>
                <a:lnTo>
                  <a:pt x="0" y="73727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sp>
        <p:nvSpPr>
          <p:cNvPr name="Freeform 2" id="2"/>
          <p:cNvSpPr/>
          <p:nvPr/>
        </p:nvSpPr>
        <p:spPr>
          <a:xfrm flipH="false" flipV="false" rot="0">
            <a:off x="-2524394" y="-1950581"/>
            <a:ext cx="5350402" cy="5350402"/>
          </a:xfrm>
          <a:custGeom>
            <a:avLst/>
            <a:gdLst/>
            <a:ahLst/>
            <a:cxnLst/>
            <a:rect r="r" b="b" t="t" l="l"/>
            <a:pathLst>
              <a:path h="5350402" w="5350402">
                <a:moveTo>
                  <a:pt x="0" y="0"/>
                </a:moveTo>
                <a:lnTo>
                  <a:pt x="5350403" y="0"/>
                </a:lnTo>
                <a:lnTo>
                  <a:pt x="5350403" y="5350403"/>
                </a:lnTo>
                <a:lnTo>
                  <a:pt x="0" y="53504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7259300" y="2019434"/>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028700" y="5506187"/>
            <a:ext cx="16230600" cy="3752113"/>
            <a:chOff x="0" y="0"/>
            <a:chExt cx="2514545" cy="581300"/>
          </a:xfrm>
        </p:grpSpPr>
        <p:sp>
          <p:nvSpPr>
            <p:cNvPr name="Freeform 5" id="5"/>
            <p:cNvSpPr/>
            <p:nvPr/>
          </p:nvSpPr>
          <p:spPr>
            <a:xfrm flipH="false" flipV="false" rot="0">
              <a:off x="0" y="0"/>
              <a:ext cx="2514545" cy="581300"/>
            </a:xfrm>
            <a:custGeom>
              <a:avLst/>
              <a:gdLst/>
              <a:ahLst/>
              <a:cxnLst/>
              <a:rect r="r" b="b" t="t" l="l"/>
              <a:pathLst>
                <a:path h="581300" w="2514545">
                  <a:moveTo>
                    <a:pt x="14310" y="0"/>
                  </a:moveTo>
                  <a:lnTo>
                    <a:pt x="2500235" y="0"/>
                  </a:lnTo>
                  <a:cubicBezTo>
                    <a:pt x="2504030" y="0"/>
                    <a:pt x="2507670" y="1508"/>
                    <a:pt x="2510353" y="4191"/>
                  </a:cubicBezTo>
                  <a:cubicBezTo>
                    <a:pt x="2513037" y="6875"/>
                    <a:pt x="2514545" y="10515"/>
                    <a:pt x="2514545" y="14310"/>
                  </a:cubicBezTo>
                  <a:lnTo>
                    <a:pt x="2514545" y="566991"/>
                  </a:lnTo>
                  <a:cubicBezTo>
                    <a:pt x="2514545" y="570786"/>
                    <a:pt x="2513037" y="574426"/>
                    <a:pt x="2510353" y="577109"/>
                  </a:cubicBezTo>
                  <a:cubicBezTo>
                    <a:pt x="2507670" y="579793"/>
                    <a:pt x="2504030" y="581300"/>
                    <a:pt x="2500235" y="581300"/>
                  </a:cubicBezTo>
                  <a:lnTo>
                    <a:pt x="14310" y="581300"/>
                  </a:lnTo>
                  <a:cubicBezTo>
                    <a:pt x="10515" y="581300"/>
                    <a:pt x="6875" y="579793"/>
                    <a:pt x="4191" y="577109"/>
                  </a:cubicBezTo>
                  <a:cubicBezTo>
                    <a:pt x="1508" y="574426"/>
                    <a:pt x="0" y="570786"/>
                    <a:pt x="0" y="566991"/>
                  </a:cubicBezTo>
                  <a:lnTo>
                    <a:pt x="0" y="14310"/>
                  </a:lnTo>
                  <a:cubicBezTo>
                    <a:pt x="0" y="10515"/>
                    <a:pt x="1508" y="6875"/>
                    <a:pt x="4191" y="4191"/>
                  </a:cubicBezTo>
                  <a:cubicBezTo>
                    <a:pt x="6875" y="1508"/>
                    <a:pt x="10515" y="0"/>
                    <a:pt x="14310" y="0"/>
                  </a:cubicBezTo>
                  <a:close/>
                </a:path>
              </a:pathLst>
            </a:custGeom>
            <a:blipFill>
              <a:blip r:embed="rId4"/>
              <a:stretch>
                <a:fillRect l="0" t="-209152" r="0" b="-340112"/>
              </a:stretch>
            </a:blipFill>
            <a:ln w="76200" cap="rnd">
              <a:solidFill>
                <a:srgbClr val="FFBD59"/>
              </a:solidFill>
              <a:prstDash val="solid"/>
              <a:round/>
            </a:ln>
          </p:spPr>
        </p:sp>
      </p:grpSp>
      <p:sp>
        <p:nvSpPr>
          <p:cNvPr name="TextBox 6" id="6"/>
          <p:cNvSpPr txBox="true"/>
          <p:nvPr/>
        </p:nvSpPr>
        <p:spPr>
          <a:xfrm rot="0">
            <a:off x="5489923" y="2048009"/>
            <a:ext cx="7308153" cy="730250"/>
          </a:xfrm>
          <a:prstGeom prst="rect">
            <a:avLst/>
          </a:prstGeom>
        </p:spPr>
        <p:txBody>
          <a:bodyPr anchor="t" rtlCol="false" tIns="0" lIns="0" bIns="0" rIns="0">
            <a:spAutoFit/>
          </a:bodyPr>
          <a:lstStyle/>
          <a:p>
            <a:pPr algn="ctr">
              <a:lnSpc>
                <a:spcPts val="5200"/>
              </a:lnSpc>
              <a:spcBef>
                <a:spcPct val="0"/>
              </a:spcBef>
            </a:pPr>
            <a:r>
              <a:rPr lang="en-US" b="true" sz="5000">
                <a:solidFill>
                  <a:srgbClr val="FFBD59"/>
                </a:solidFill>
                <a:latin typeface="Poppins Bold"/>
                <a:ea typeface="Poppins Bold"/>
                <a:cs typeface="Poppins Bold"/>
                <a:sym typeface="Poppins Bold"/>
              </a:rPr>
              <a:t>IMPORTANCIA</a:t>
            </a:r>
          </a:p>
        </p:txBody>
      </p:sp>
      <p:sp>
        <p:nvSpPr>
          <p:cNvPr name="TextBox 7" id="7"/>
          <p:cNvSpPr txBox="true"/>
          <p:nvPr/>
        </p:nvSpPr>
        <p:spPr>
          <a:xfrm rot="0">
            <a:off x="2826009" y="3235459"/>
            <a:ext cx="12669522" cy="1974850"/>
          </a:xfrm>
          <a:prstGeom prst="rect">
            <a:avLst/>
          </a:prstGeom>
        </p:spPr>
        <p:txBody>
          <a:bodyPr anchor="t" rtlCol="false" tIns="0" lIns="0" bIns="0" rIns="0">
            <a:spAutoFit/>
          </a:bodyPr>
          <a:lstStyle/>
          <a:p>
            <a:pPr algn="ctr">
              <a:lnSpc>
                <a:spcPts val="2599"/>
              </a:lnSpc>
              <a:spcBef>
                <a:spcPct val="0"/>
              </a:spcBef>
            </a:pPr>
            <a:r>
              <a:rPr lang="en-US" sz="2499">
                <a:solidFill>
                  <a:srgbClr val="F1F1F1"/>
                </a:solidFill>
                <a:latin typeface="Poppins"/>
                <a:ea typeface="Poppins"/>
                <a:cs typeface="Poppins"/>
                <a:sym typeface="Poppins"/>
              </a:rPr>
              <a:t>H</a:t>
            </a:r>
            <a:r>
              <a:rPr lang="en-US" sz="2499">
                <a:solidFill>
                  <a:srgbClr val="F1F1F1"/>
                </a:solidFill>
                <a:latin typeface="Poppins"/>
                <a:ea typeface="Poppins"/>
                <a:cs typeface="Poppins"/>
                <a:sym typeface="Poppins"/>
              </a:rPr>
              <a:t>oy casi todo depende de internet: empresas, bancos, universidades y gobiernos, por lo que cualquier fallo de seguridad puede significar pérdida de dinero, fuga de datos o incluso parar operaciones completas. Por eso se buscan enfoques más inteligentes que los métodos tradicionales, y aquí es donde entra el uso de inteligencia artificial para apoyar la detección de ciberataques.</a:t>
            </a:r>
          </a:p>
        </p:txBody>
      </p:sp>
      <p:sp>
        <p:nvSpPr>
          <p:cNvPr name="Freeform 8" id="8"/>
          <p:cNvSpPr/>
          <p:nvPr/>
        </p:nvSpPr>
        <p:spPr>
          <a:xfrm flipH="false" flipV="false" rot="0">
            <a:off x="16623623" y="1028700"/>
            <a:ext cx="635677" cy="737275"/>
          </a:xfrm>
          <a:custGeom>
            <a:avLst/>
            <a:gdLst/>
            <a:ahLst/>
            <a:cxnLst/>
            <a:rect r="r" b="b" t="t" l="l"/>
            <a:pathLst>
              <a:path h="737275" w="635677">
                <a:moveTo>
                  <a:pt x="0" y="0"/>
                </a:moveTo>
                <a:lnTo>
                  <a:pt x="635677" y="0"/>
                </a:lnTo>
                <a:lnTo>
                  <a:pt x="635677" y="737275"/>
                </a:lnTo>
                <a:lnTo>
                  <a:pt x="0" y="73727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grpSp>
        <p:nvGrpSpPr>
          <p:cNvPr name="Group 2" id="2"/>
          <p:cNvGrpSpPr/>
          <p:nvPr/>
        </p:nvGrpSpPr>
        <p:grpSpPr>
          <a:xfrm rot="0">
            <a:off x="10106054" y="2237240"/>
            <a:ext cx="5731791" cy="5812521"/>
            <a:chOff x="0" y="0"/>
            <a:chExt cx="1241189" cy="1258671"/>
          </a:xfrm>
        </p:grpSpPr>
        <p:sp>
          <p:nvSpPr>
            <p:cNvPr name="Freeform 3" id="3"/>
            <p:cNvSpPr/>
            <p:nvPr/>
          </p:nvSpPr>
          <p:spPr>
            <a:xfrm flipH="false" flipV="false" rot="0">
              <a:off x="0" y="0"/>
              <a:ext cx="1241189" cy="1258671"/>
            </a:xfrm>
            <a:custGeom>
              <a:avLst/>
              <a:gdLst/>
              <a:ahLst/>
              <a:cxnLst/>
              <a:rect r="r" b="b" t="t" l="l"/>
              <a:pathLst>
                <a:path h="1258671" w="1241189">
                  <a:moveTo>
                    <a:pt x="40521" y="0"/>
                  </a:moveTo>
                  <a:lnTo>
                    <a:pt x="1200668" y="0"/>
                  </a:lnTo>
                  <a:cubicBezTo>
                    <a:pt x="1211415" y="0"/>
                    <a:pt x="1221722" y="4269"/>
                    <a:pt x="1229321" y="11868"/>
                  </a:cubicBezTo>
                  <a:cubicBezTo>
                    <a:pt x="1236920" y="19467"/>
                    <a:pt x="1241189" y="29774"/>
                    <a:pt x="1241189" y="40521"/>
                  </a:cubicBezTo>
                  <a:lnTo>
                    <a:pt x="1241189" y="1218150"/>
                  </a:lnTo>
                  <a:cubicBezTo>
                    <a:pt x="1241189" y="1228897"/>
                    <a:pt x="1236920" y="1239203"/>
                    <a:pt x="1229321" y="1246803"/>
                  </a:cubicBezTo>
                  <a:cubicBezTo>
                    <a:pt x="1221722" y="1254402"/>
                    <a:pt x="1211415" y="1258671"/>
                    <a:pt x="1200668" y="1258671"/>
                  </a:cubicBezTo>
                  <a:lnTo>
                    <a:pt x="40521" y="1258671"/>
                  </a:lnTo>
                  <a:cubicBezTo>
                    <a:pt x="29774" y="1258671"/>
                    <a:pt x="19467" y="1254402"/>
                    <a:pt x="11868" y="1246803"/>
                  </a:cubicBezTo>
                  <a:cubicBezTo>
                    <a:pt x="4269" y="1239203"/>
                    <a:pt x="0" y="1228897"/>
                    <a:pt x="0" y="1218150"/>
                  </a:cubicBezTo>
                  <a:lnTo>
                    <a:pt x="0" y="40521"/>
                  </a:lnTo>
                  <a:cubicBezTo>
                    <a:pt x="0" y="29774"/>
                    <a:pt x="4269" y="19467"/>
                    <a:pt x="11868" y="11868"/>
                  </a:cubicBezTo>
                  <a:cubicBezTo>
                    <a:pt x="19467" y="4269"/>
                    <a:pt x="29774" y="0"/>
                    <a:pt x="40521" y="0"/>
                  </a:cubicBezTo>
                  <a:close/>
                </a:path>
              </a:pathLst>
            </a:custGeom>
            <a:blipFill>
              <a:blip r:embed="rId2"/>
              <a:stretch>
                <a:fillRect l="-26103" t="0" r="-26103" b="0"/>
              </a:stretch>
            </a:blipFill>
            <a:ln w="76200" cap="rnd">
              <a:solidFill>
                <a:srgbClr val="FFBD59"/>
              </a:solidFill>
              <a:prstDash val="solid"/>
              <a:round/>
            </a:ln>
          </p:spPr>
        </p:sp>
      </p:grpSp>
      <p:sp>
        <p:nvSpPr>
          <p:cNvPr name="TextBox 4" id="4"/>
          <p:cNvSpPr txBox="true"/>
          <p:nvPr/>
        </p:nvSpPr>
        <p:spPr>
          <a:xfrm rot="0">
            <a:off x="2450154" y="3467874"/>
            <a:ext cx="7308153" cy="730250"/>
          </a:xfrm>
          <a:prstGeom prst="rect">
            <a:avLst/>
          </a:prstGeom>
        </p:spPr>
        <p:txBody>
          <a:bodyPr anchor="t" rtlCol="false" tIns="0" lIns="0" bIns="0" rIns="0">
            <a:spAutoFit/>
          </a:bodyPr>
          <a:lstStyle/>
          <a:p>
            <a:pPr algn="l">
              <a:lnSpc>
                <a:spcPts val="5200"/>
              </a:lnSpc>
              <a:spcBef>
                <a:spcPct val="0"/>
              </a:spcBef>
            </a:pPr>
            <a:r>
              <a:rPr lang="en-US" b="true" sz="5000">
                <a:solidFill>
                  <a:srgbClr val="FFBD59"/>
                </a:solidFill>
                <a:latin typeface="Poppins Bold"/>
                <a:ea typeface="Poppins Bold"/>
                <a:cs typeface="Poppins Bold"/>
                <a:sym typeface="Poppins Bold"/>
              </a:rPr>
              <a:t>OBJETIVO</a:t>
            </a:r>
          </a:p>
        </p:txBody>
      </p:sp>
      <p:sp>
        <p:nvSpPr>
          <p:cNvPr name="Freeform 5" id="5"/>
          <p:cNvSpPr/>
          <p:nvPr/>
        </p:nvSpPr>
        <p:spPr>
          <a:xfrm flipH="false" flipV="false" rot="0">
            <a:off x="-2524394" y="-1950581"/>
            <a:ext cx="5350402" cy="5350402"/>
          </a:xfrm>
          <a:custGeom>
            <a:avLst/>
            <a:gdLst/>
            <a:ahLst/>
            <a:cxnLst/>
            <a:rect r="r" b="b" t="t" l="l"/>
            <a:pathLst>
              <a:path h="5350402" w="5350402">
                <a:moveTo>
                  <a:pt x="0" y="0"/>
                </a:moveTo>
                <a:lnTo>
                  <a:pt x="5350403" y="0"/>
                </a:lnTo>
                <a:lnTo>
                  <a:pt x="5350403" y="5350403"/>
                </a:lnTo>
                <a:lnTo>
                  <a:pt x="0" y="53504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4571448" y="82296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6628848" y="1028700"/>
            <a:ext cx="635677" cy="737275"/>
          </a:xfrm>
          <a:custGeom>
            <a:avLst/>
            <a:gdLst/>
            <a:ahLst/>
            <a:cxnLst/>
            <a:rect r="r" b="b" t="t" l="l"/>
            <a:pathLst>
              <a:path h="737275" w="635677">
                <a:moveTo>
                  <a:pt x="0" y="0"/>
                </a:moveTo>
                <a:lnTo>
                  <a:pt x="635676" y="0"/>
                </a:lnTo>
                <a:lnTo>
                  <a:pt x="635676" y="737275"/>
                </a:lnTo>
                <a:lnTo>
                  <a:pt x="0" y="73727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8" id="8"/>
          <p:cNvGrpSpPr/>
          <p:nvPr/>
        </p:nvGrpSpPr>
        <p:grpSpPr>
          <a:xfrm rot="0">
            <a:off x="788749" y="4750223"/>
            <a:ext cx="7586090" cy="2815409"/>
            <a:chOff x="0" y="0"/>
            <a:chExt cx="10114787" cy="3753879"/>
          </a:xfrm>
        </p:grpSpPr>
        <p:sp>
          <p:nvSpPr>
            <p:cNvPr name="TextBox 9" id="9"/>
            <p:cNvSpPr txBox="true"/>
            <p:nvPr/>
          </p:nvSpPr>
          <p:spPr>
            <a:xfrm rot="0">
              <a:off x="0" y="813052"/>
              <a:ext cx="10114787" cy="2116394"/>
            </a:xfrm>
            <a:prstGeom prst="rect">
              <a:avLst/>
            </a:prstGeom>
          </p:spPr>
          <p:txBody>
            <a:bodyPr anchor="t" rtlCol="false" tIns="0" lIns="0" bIns="0" rIns="0">
              <a:spAutoFit/>
            </a:bodyPr>
            <a:lstStyle/>
            <a:p>
              <a:pPr algn="ctr" marL="775695" indent="-387848" lvl="1">
                <a:lnSpc>
                  <a:spcPts val="4131"/>
                </a:lnSpc>
                <a:buFont typeface="Arial"/>
                <a:buChar char="•"/>
              </a:pPr>
              <a:r>
                <a:rPr lang="en-US" b="true" sz="3592" spc="89">
                  <a:solidFill>
                    <a:srgbClr val="FFFFFF"/>
                  </a:solidFill>
                  <a:latin typeface="Quattrocento Bold"/>
                  <a:ea typeface="Quattrocento Bold"/>
                  <a:cs typeface="Quattrocento Bold"/>
                  <a:sym typeface="Quattrocento Bold"/>
                </a:rPr>
                <a:t>SVM (SUPPORT VECTOR MACHINE)</a:t>
              </a:r>
            </a:p>
            <a:p>
              <a:pPr algn="ctr" marL="775695" indent="-387848" lvl="1">
                <a:lnSpc>
                  <a:spcPts val="4131"/>
                </a:lnSpc>
                <a:buFont typeface="Arial"/>
                <a:buChar char="•"/>
              </a:pPr>
              <a:r>
                <a:rPr lang="en-US" b="true" sz="3592" spc="89">
                  <a:solidFill>
                    <a:srgbClr val="FFFFFF"/>
                  </a:solidFill>
                  <a:latin typeface="Quattrocento Bold"/>
                  <a:ea typeface="Quattrocento Bold"/>
                  <a:cs typeface="Quattrocento Bold"/>
                  <a:sym typeface="Quattrocento Bold"/>
                </a:rPr>
                <a:t>NB (NAIEV BAYES)</a:t>
              </a:r>
            </a:p>
          </p:txBody>
        </p:sp>
        <p:sp>
          <p:nvSpPr>
            <p:cNvPr name="TextBox 10" id="10"/>
            <p:cNvSpPr txBox="true"/>
            <p:nvPr/>
          </p:nvSpPr>
          <p:spPr>
            <a:xfrm rot="0">
              <a:off x="0" y="3130130"/>
              <a:ext cx="10114787" cy="623749"/>
            </a:xfrm>
            <a:prstGeom prst="rect">
              <a:avLst/>
            </a:prstGeom>
          </p:spPr>
          <p:txBody>
            <a:bodyPr anchor="t" rtlCol="false" tIns="0" lIns="0" bIns="0" rIns="0">
              <a:spAutoFit/>
            </a:bodyPr>
            <a:lstStyle/>
            <a:p>
              <a:pPr algn="ctr">
                <a:lnSpc>
                  <a:spcPts val="4041"/>
                </a:lnSpc>
              </a:pPr>
            </a:p>
          </p:txBody>
        </p:sp>
        <p:sp>
          <p:nvSpPr>
            <p:cNvPr name="TextBox 11" id="11"/>
            <p:cNvSpPr txBox="true"/>
            <p:nvPr/>
          </p:nvSpPr>
          <p:spPr>
            <a:xfrm rot="0">
              <a:off x="0" y="-76200"/>
              <a:ext cx="10114787" cy="623749"/>
            </a:xfrm>
            <a:prstGeom prst="rect">
              <a:avLst/>
            </a:prstGeom>
          </p:spPr>
          <p:txBody>
            <a:bodyPr anchor="t" rtlCol="false" tIns="0" lIns="0" bIns="0" rIns="0">
              <a:spAutoFit/>
            </a:bodyPr>
            <a:lstStyle/>
            <a:p>
              <a:pPr algn="ctr">
                <a:lnSpc>
                  <a:spcPts val="4041"/>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grpSp>
        <p:nvGrpSpPr>
          <p:cNvPr name="Group 2" id="2"/>
          <p:cNvGrpSpPr/>
          <p:nvPr/>
        </p:nvGrpSpPr>
        <p:grpSpPr>
          <a:xfrm rot="0">
            <a:off x="8721356" y="1028700"/>
            <a:ext cx="9374718" cy="8229600"/>
            <a:chOff x="0" y="0"/>
            <a:chExt cx="1786954" cy="1568678"/>
          </a:xfrm>
        </p:grpSpPr>
        <p:sp>
          <p:nvSpPr>
            <p:cNvPr name="Freeform 3" id="3"/>
            <p:cNvSpPr/>
            <p:nvPr/>
          </p:nvSpPr>
          <p:spPr>
            <a:xfrm flipH="false" flipV="false" rot="0">
              <a:off x="0" y="0"/>
              <a:ext cx="1786954" cy="1568678"/>
            </a:xfrm>
            <a:custGeom>
              <a:avLst/>
              <a:gdLst/>
              <a:ahLst/>
              <a:cxnLst/>
              <a:rect r="r" b="b" t="t" l="l"/>
              <a:pathLst>
                <a:path h="1568678" w="1786954">
                  <a:moveTo>
                    <a:pt x="24775" y="0"/>
                  </a:moveTo>
                  <a:lnTo>
                    <a:pt x="1762179" y="0"/>
                  </a:lnTo>
                  <a:cubicBezTo>
                    <a:pt x="1775862" y="0"/>
                    <a:pt x="1786954" y="11092"/>
                    <a:pt x="1786954" y="24775"/>
                  </a:cubicBezTo>
                  <a:lnTo>
                    <a:pt x="1786954" y="1543904"/>
                  </a:lnTo>
                  <a:cubicBezTo>
                    <a:pt x="1786954" y="1557586"/>
                    <a:pt x="1775862" y="1568678"/>
                    <a:pt x="1762179" y="1568678"/>
                  </a:cubicBezTo>
                  <a:lnTo>
                    <a:pt x="24775" y="1568678"/>
                  </a:lnTo>
                  <a:cubicBezTo>
                    <a:pt x="11092" y="1568678"/>
                    <a:pt x="0" y="1557586"/>
                    <a:pt x="0" y="1543904"/>
                  </a:cubicBezTo>
                  <a:lnTo>
                    <a:pt x="0" y="24775"/>
                  </a:lnTo>
                  <a:cubicBezTo>
                    <a:pt x="0" y="11092"/>
                    <a:pt x="11092" y="0"/>
                    <a:pt x="24775" y="0"/>
                  </a:cubicBezTo>
                  <a:close/>
                </a:path>
              </a:pathLst>
            </a:custGeom>
            <a:blipFill>
              <a:blip r:embed="rId2"/>
              <a:stretch>
                <a:fillRect l="-15025" t="0" r="-15025" b="0"/>
              </a:stretch>
            </a:blipFill>
            <a:ln w="76200" cap="rnd">
              <a:solidFill>
                <a:srgbClr val="FFBD59"/>
              </a:solidFill>
              <a:prstDash val="solid"/>
              <a:round/>
            </a:ln>
          </p:spPr>
        </p:sp>
      </p:grpSp>
      <p:sp>
        <p:nvSpPr>
          <p:cNvPr name="Freeform 4" id="4"/>
          <p:cNvSpPr/>
          <p:nvPr/>
        </p:nvSpPr>
        <p:spPr>
          <a:xfrm flipH="false" flipV="false" rot="0">
            <a:off x="1028700" y="1079447"/>
            <a:ext cx="635677" cy="737275"/>
          </a:xfrm>
          <a:custGeom>
            <a:avLst/>
            <a:gdLst/>
            <a:ahLst/>
            <a:cxnLst/>
            <a:rect r="r" b="b" t="t" l="l"/>
            <a:pathLst>
              <a:path h="737275" w="635677">
                <a:moveTo>
                  <a:pt x="0" y="0"/>
                </a:moveTo>
                <a:lnTo>
                  <a:pt x="635677" y="0"/>
                </a:lnTo>
                <a:lnTo>
                  <a:pt x="635677" y="737275"/>
                </a:lnTo>
                <a:lnTo>
                  <a:pt x="0" y="7372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201900" y="778050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451077" y="1279810"/>
            <a:ext cx="2782812" cy="355600"/>
          </a:xfrm>
          <a:prstGeom prst="rect">
            <a:avLst/>
          </a:prstGeom>
        </p:spPr>
        <p:txBody>
          <a:bodyPr anchor="t" rtlCol="false" tIns="0" lIns="0" bIns="0" rIns="0">
            <a:spAutoFit/>
          </a:bodyPr>
          <a:lstStyle/>
          <a:p>
            <a:pPr algn="r">
              <a:lnSpc>
                <a:spcPts val="2599"/>
              </a:lnSpc>
              <a:spcBef>
                <a:spcPct val="0"/>
              </a:spcBef>
            </a:pPr>
            <a:r>
              <a:rPr lang="en-US" sz="2499">
                <a:solidFill>
                  <a:srgbClr val="F1F1F1"/>
                </a:solidFill>
                <a:latin typeface="Poppins"/>
                <a:ea typeface="Poppins"/>
                <a:cs typeface="Poppins"/>
                <a:sym typeface="Poppins"/>
              </a:rPr>
              <a:t>SA</a:t>
            </a:r>
            <a:r>
              <a:rPr lang="en-US" sz="2499">
                <a:solidFill>
                  <a:srgbClr val="F1F1F1"/>
                </a:solidFill>
                <a:latin typeface="Poppins"/>
                <a:ea typeface="Poppins"/>
                <a:cs typeface="Poppins"/>
                <a:sym typeface="Poppins"/>
              </a:rPr>
              <a:t>LFORD &amp; CO.</a:t>
            </a:r>
          </a:p>
        </p:txBody>
      </p:sp>
      <p:sp>
        <p:nvSpPr>
          <p:cNvPr name="TextBox 7" id="7"/>
          <p:cNvSpPr txBox="true"/>
          <p:nvPr/>
        </p:nvSpPr>
        <p:spPr>
          <a:xfrm rot="0">
            <a:off x="1028700" y="5533160"/>
            <a:ext cx="7051044" cy="3270250"/>
          </a:xfrm>
          <a:prstGeom prst="rect">
            <a:avLst/>
          </a:prstGeom>
        </p:spPr>
        <p:txBody>
          <a:bodyPr anchor="t" rtlCol="false" tIns="0" lIns="0" bIns="0" rIns="0">
            <a:spAutoFit/>
          </a:bodyPr>
          <a:lstStyle/>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S</a:t>
            </a:r>
            <a:r>
              <a:rPr lang="en-US" sz="2499">
                <a:solidFill>
                  <a:srgbClr val="F1F1F1"/>
                </a:solidFill>
                <a:latin typeface="Poppins"/>
                <a:ea typeface="Poppins"/>
                <a:cs typeface="Poppins"/>
                <a:sym typeface="Poppins"/>
              </a:rPr>
              <a:t>eutiliza el método informático “ciclo en V”</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Especificación de requisitos.</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Diseño de alto nivel del sistema.</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Implementación de los modelos.</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Pruebas y validación experimental.</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Tipo de estudio:</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Validación experimental con datos reales de red.</a:t>
            </a:r>
          </a:p>
          <a:p>
            <a:pPr algn="just">
              <a:lnSpc>
                <a:spcPts val="2599"/>
              </a:lnSpc>
              <a:spcBef>
                <a:spcPct val="0"/>
              </a:spcBef>
            </a:pPr>
          </a:p>
        </p:txBody>
      </p:sp>
      <p:sp>
        <p:nvSpPr>
          <p:cNvPr name="TextBox 8" id="8"/>
          <p:cNvSpPr txBox="true"/>
          <p:nvPr/>
        </p:nvSpPr>
        <p:spPr>
          <a:xfrm rot="0">
            <a:off x="1028700" y="3131415"/>
            <a:ext cx="5718879" cy="730250"/>
          </a:xfrm>
          <a:prstGeom prst="rect">
            <a:avLst/>
          </a:prstGeom>
        </p:spPr>
        <p:txBody>
          <a:bodyPr anchor="t" rtlCol="false" tIns="0" lIns="0" bIns="0" rIns="0">
            <a:spAutoFit/>
          </a:bodyPr>
          <a:lstStyle/>
          <a:p>
            <a:pPr algn="l" marL="0" indent="0" lvl="0">
              <a:lnSpc>
                <a:spcPts val="5200"/>
              </a:lnSpc>
              <a:spcBef>
                <a:spcPct val="0"/>
              </a:spcBef>
            </a:pPr>
            <a:r>
              <a:rPr lang="en-US" b="true" sz="5000">
                <a:solidFill>
                  <a:srgbClr val="FFBD59"/>
                </a:solidFill>
                <a:latin typeface="Poppins Bold"/>
                <a:ea typeface="Poppins Bold"/>
                <a:cs typeface="Poppins Bold"/>
                <a:sym typeface="Poppins Bold"/>
              </a:rPr>
              <a:t>METOLOGIA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sp>
        <p:nvSpPr>
          <p:cNvPr name="Freeform 2" id="2"/>
          <p:cNvSpPr/>
          <p:nvPr/>
        </p:nvSpPr>
        <p:spPr>
          <a:xfrm flipH="false" flipV="false" rot="0">
            <a:off x="-2652395" y="72009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623623" y="1028700"/>
            <a:ext cx="635677" cy="737275"/>
          </a:xfrm>
          <a:custGeom>
            <a:avLst/>
            <a:gdLst/>
            <a:ahLst/>
            <a:cxnLst/>
            <a:rect r="r" b="b" t="t" l="l"/>
            <a:pathLst>
              <a:path h="737275" w="635677">
                <a:moveTo>
                  <a:pt x="0" y="0"/>
                </a:moveTo>
                <a:lnTo>
                  <a:pt x="635677" y="0"/>
                </a:lnTo>
                <a:lnTo>
                  <a:pt x="635677" y="737275"/>
                </a:lnTo>
                <a:lnTo>
                  <a:pt x="0" y="7372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629731" y="163441"/>
            <a:ext cx="6190614" cy="3915664"/>
            <a:chOff x="0" y="0"/>
            <a:chExt cx="1180019" cy="746381"/>
          </a:xfrm>
        </p:grpSpPr>
        <p:sp>
          <p:nvSpPr>
            <p:cNvPr name="Freeform 5" id="5"/>
            <p:cNvSpPr/>
            <p:nvPr/>
          </p:nvSpPr>
          <p:spPr>
            <a:xfrm flipH="false" flipV="false" rot="0">
              <a:off x="0" y="0"/>
              <a:ext cx="1180019" cy="746381"/>
            </a:xfrm>
            <a:custGeom>
              <a:avLst/>
              <a:gdLst/>
              <a:ahLst/>
              <a:cxnLst/>
              <a:rect r="r" b="b" t="t" l="l"/>
              <a:pathLst>
                <a:path h="746381" w="1180019">
                  <a:moveTo>
                    <a:pt x="37518" y="0"/>
                  </a:moveTo>
                  <a:lnTo>
                    <a:pt x="1142501" y="0"/>
                  </a:lnTo>
                  <a:cubicBezTo>
                    <a:pt x="1152451" y="0"/>
                    <a:pt x="1161994" y="3953"/>
                    <a:pt x="1169030" y="10989"/>
                  </a:cubicBezTo>
                  <a:cubicBezTo>
                    <a:pt x="1176066" y="18025"/>
                    <a:pt x="1180019" y="27567"/>
                    <a:pt x="1180019" y="37518"/>
                  </a:cubicBezTo>
                  <a:lnTo>
                    <a:pt x="1180019" y="708863"/>
                  </a:lnTo>
                  <a:cubicBezTo>
                    <a:pt x="1180019" y="718814"/>
                    <a:pt x="1176066" y="728356"/>
                    <a:pt x="1169030" y="735392"/>
                  </a:cubicBezTo>
                  <a:cubicBezTo>
                    <a:pt x="1161994" y="742428"/>
                    <a:pt x="1152451" y="746381"/>
                    <a:pt x="1142501" y="746381"/>
                  </a:cubicBezTo>
                  <a:lnTo>
                    <a:pt x="37518" y="746381"/>
                  </a:lnTo>
                  <a:cubicBezTo>
                    <a:pt x="27567" y="746381"/>
                    <a:pt x="18025" y="742428"/>
                    <a:pt x="10989" y="735392"/>
                  </a:cubicBezTo>
                  <a:cubicBezTo>
                    <a:pt x="3953" y="728356"/>
                    <a:pt x="0" y="718814"/>
                    <a:pt x="0" y="708863"/>
                  </a:cubicBezTo>
                  <a:lnTo>
                    <a:pt x="0" y="37518"/>
                  </a:lnTo>
                  <a:cubicBezTo>
                    <a:pt x="0" y="27567"/>
                    <a:pt x="3953" y="18025"/>
                    <a:pt x="10989" y="10989"/>
                  </a:cubicBezTo>
                  <a:cubicBezTo>
                    <a:pt x="18025" y="3953"/>
                    <a:pt x="27567" y="0"/>
                    <a:pt x="37518" y="0"/>
                  </a:cubicBezTo>
                  <a:close/>
                </a:path>
              </a:pathLst>
            </a:custGeom>
            <a:blipFill>
              <a:blip r:embed="rId6"/>
              <a:stretch>
                <a:fillRect l="0" t="-2603" r="0" b="-2603"/>
              </a:stretch>
            </a:blipFill>
            <a:ln w="76200" cap="rnd">
              <a:solidFill>
                <a:srgbClr val="FFBD59"/>
              </a:solidFill>
              <a:prstDash val="solid"/>
              <a:round/>
            </a:ln>
          </p:spPr>
        </p:sp>
      </p:grpSp>
      <p:grpSp>
        <p:nvGrpSpPr>
          <p:cNvPr name="Group 6" id="6"/>
          <p:cNvGrpSpPr/>
          <p:nvPr/>
        </p:nvGrpSpPr>
        <p:grpSpPr>
          <a:xfrm rot="0">
            <a:off x="9505331" y="5143500"/>
            <a:ext cx="6190614" cy="3915664"/>
            <a:chOff x="0" y="0"/>
            <a:chExt cx="1180019" cy="746381"/>
          </a:xfrm>
        </p:grpSpPr>
        <p:sp>
          <p:nvSpPr>
            <p:cNvPr name="Freeform 7" id="7"/>
            <p:cNvSpPr/>
            <p:nvPr/>
          </p:nvSpPr>
          <p:spPr>
            <a:xfrm flipH="false" flipV="false" rot="0">
              <a:off x="0" y="0"/>
              <a:ext cx="1180019" cy="746381"/>
            </a:xfrm>
            <a:custGeom>
              <a:avLst/>
              <a:gdLst/>
              <a:ahLst/>
              <a:cxnLst/>
              <a:rect r="r" b="b" t="t" l="l"/>
              <a:pathLst>
                <a:path h="746381" w="1180019">
                  <a:moveTo>
                    <a:pt x="37518" y="0"/>
                  </a:moveTo>
                  <a:lnTo>
                    <a:pt x="1142501" y="0"/>
                  </a:lnTo>
                  <a:cubicBezTo>
                    <a:pt x="1152451" y="0"/>
                    <a:pt x="1161994" y="3953"/>
                    <a:pt x="1169030" y="10989"/>
                  </a:cubicBezTo>
                  <a:cubicBezTo>
                    <a:pt x="1176066" y="18025"/>
                    <a:pt x="1180019" y="27567"/>
                    <a:pt x="1180019" y="37518"/>
                  </a:cubicBezTo>
                  <a:lnTo>
                    <a:pt x="1180019" y="708863"/>
                  </a:lnTo>
                  <a:cubicBezTo>
                    <a:pt x="1180019" y="718814"/>
                    <a:pt x="1176066" y="728356"/>
                    <a:pt x="1169030" y="735392"/>
                  </a:cubicBezTo>
                  <a:cubicBezTo>
                    <a:pt x="1161994" y="742428"/>
                    <a:pt x="1152451" y="746381"/>
                    <a:pt x="1142501" y="746381"/>
                  </a:cubicBezTo>
                  <a:lnTo>
                    <a:pt x="37518" y="746381"/>
                  </a:lnTo>
                  <a:cubicBezTo>
                    <a:pt x="27567" y="746381"/>
                    <a:pt x="18025" y="742428"/>
                    <a:pt x="10989" y="735392"/>
                  </a:cubicBezTo>
                  <a:cubicBezTo>
                    <a:pt x="3953" y="728356"/>
                    <a:pt x="0" y="718814"/>
                    <a:pt x="0" y="708863"/>
                  </a:cubicBezTo>
                  <a:lnTo>
                    <a:pt x="0" y="37518"/>
                  </a:lnTo>
                  <a:cubicBezTo>
                    <a:pt x="0" y="27567"/>
                    <a:pt x="3953" y="18025"/>
                    <a:pt x="10989" y="10989"/>
                  </a:cubicBezTo>
                  <a:cubicBezTo>
                    <a:pt x="18025" y="3953"/>
                    <a:pt x="27567" y="0"/>
                    <a:pt x="37518" y="0"/>
                  </a:cubicBezTo>
                  <a:close/>
                </a:path>
              </a:pathLst>
            </a:custGeom>
            <a:blipFill>
              <a:blip r:embed="rId7"/>
              <a:stretch>
                <a:fillRect l="0" t="-68466" r="0" b="-68466"/>
              </a:stretch>
            </a:blipFill>
            <a:ln w="76200" cap="rnd">
              <a:solidFill>
                <a:srgbClr val="FFBD59"/>
              </a:solidFill>
              <a:prstDash val="solid"/>
              <a:round/>
            </a:ln>
          </p:spPr>
        </p:sp>
      </p:grpSp>
      <p:sp>
        <p:nvSpPr>
          <p:cNvPr name="TextBox 8" id="8"/>
          <p:cNvSpPr txBox="true"/>
          <p:nvPr/>
        </p:nvSpPr>
        <p:spPr>
          <a:xfrm rot="0">
            <a:off x="1629731" y="4362136"/>
            <a:ext cx="5589583" cy="5884508"/>
          </a:xfrm>
          <a:prstGeom prst="rect">
            <a:avLst/>
          </a:prstGeom>
        </p:spPr>
        <p:txBody>
          <a:bodyPr anchor="t" rtlCol="false" tIns="0" lIns="0" bIns="0" rIns="0">
            <a:spAutoFit/>
          </a:bodyPr>
          <a:lstStyle/>
          <a:p>
            <a:pPr algn="just">
              <a:lnSpc>
                <a:spcPts val="2347"/>
              </a:lnSpc>
              <a:spcBef>
                <a:spcPct val="0"/>
              </a:spcBef>
            </a:pPr>
            <a:r>
              <a:rPr lang="en-US" sz="2257">
                <a:solidFill>
                  <a:srgbClr val="F1F1F1"/>
                </a:solidFill>
                <a:latin typeface="Poppins"/>
                <a:ea typeface="Poppins"/>
                <a:cs typeface="Poppins"/>
                <a:sym typeface="Poppins"/>
              </a:rPr>
              <a:t>Inf</a:t>
            </a:r>
            <a:r>
              <a:rPr lang="en-US" sz="2257">
                <a:solidFill>
                  <a:srgbClr val="F1F1F1"/>
                </a:solidFill>
                <a:latin typeface="Poppins"/>
                <a:ea typeface="Poppins"/>
                <a:cs typeface="Poppins"/>
                <a:sym typeface="Poppins"/>
              </a:rPr>
              <a:t>raestructura de red:</a:t>
            </a:r>
          </a:p>
          <a:p>
            <a:pPr algn="just" marL="487347" indent="-243673" lvl="1">
              <a:lnSpc>
                <a:spcPts val="2347"/>
              </a:lnSpc>
              <a:spcBef>
                <a:spcPct val="0"/>
              </a:spcBef>
              <a:buFont typeface="Arial"/>
              <a:buChar char="•"/>
            </a:pPr>
            <a:r>
              <a:rPr lang="en-US" sz="2257">
                <a:solidFill>
                  <a:srgbClr val="F1F1F1"/>
                </a:solidFill>
                <a:latin typeface="Poppins"/>
                <a:ea typeface="Poppins"/>
                <a:cs typeface="Poppins"/>
                <a:sym typeface="Poppins"/>
              </a:rPr>
              <a:t>Routers, switches, firewalls, servidores.</a:t>
            </a:r>
          </a:p>
          <a:p>
            <a:pPr algn="just">
              <a:lnSpc>
                <a:spcPts val="2347"/>
              </a:lnSpc>
              <a:spcBef>
                <a:spcPct val="0"/>
              </a:spcBef>
            </a:pPr>
            <a:r>
              <a:rPr lang="en-US" sz="2257">
                <a:solidFill>
                  <a:srgbClr val="F1F1F1"/>
                </a:solidFill>
                <a:latin typeface="Poppins"/>
                <a:ea typeface="Poppins"/>
                <a:cs typeface="Poppins"/>
                <a:sym typeface="Poppins"/>
              </a:rPr>
              <a:t>Recolección de datos:</a:t>
            </a:r>
          </a:p>
          <a:p>
            <a:pPr algn="just" marL="487347" indent="-243673" lvl="1">
              <a:lnSpc>
                <a:spcPts val="2347"/>
              </a:lnSpc>
              <a:spcBef>
                <a:spcPct val="0"/>
              </a:spcBef>
              <a:buFont typeface="Arial"/>
              <a:buChar char="•"/>
            </a:pPr>
            <a:r>
              <a:rPr lang="en-US" sz="2257">
                <a:solidFill>
                  <a:srgbClr val="F1F1F1"/>
                </a:solidFill>
                <a:latin typeface="Poppins"/>
                <a:ea typeface="Poppins"/>
                <a:cs typeface="Poppins"/>
                <a:sym typeface="Poppins"/>
              </a:rPr>
              <a:t>Captura de tráfico de red y logs de sistemas.</a:t>
            </a:r>
          </a:p>
          <a:p>
            <a:pPr algn="just">
              <a:lnSpc>
                <a:spcPts val="2347"/>
              </a:lnSpc>
              <a:spcBef>
                <a:spcPct val="0"/>
              </a:spcBef>
            </a:pPr>
            <a:r>
              <a:rPr lang="en-US" sz="2257">
                <a:solidFill>
                  <a:srgbClr val="F1F1F1"/>
                </a:solidFill>
                <a:latin typeface="Poppins"/>
                <a:ea typeface="Poppins"/>
                <a:cs typeface="Poppins"/>
                <a:sym typeface="Poppins"/>
              </a:rPr>
              <a:t>Preprocesamiento:</a:t>
            </a:r>
          </a:p>
          <a:p>
            <a:pPr algn="just" marL="487347" indent="-243673" lvl="1">
              <a:lnSpc>
                <a:spcPts val="2347"/>
              </a:lnSpc>
              <a:spcBef>
                <a:spcPct val="0"/>
              </a:spcBef>
              <a:buFont typeface="Arial"/>
              <a:buChar char="•"/>
            </a:pPr>
            <a:r>
              <a:rPr lang="en-US" sz="2257">
                <a:solidFill>
                  <a:srgbClr val="F1F1F1"/>
                </a:solidFill>
                <a:latin typeface="Poppins"/>
                <a:ea typeface="Poppins"/>
                <a:cs typeface="Poppins"/>
                <a:sym typeface="Poppins"/>
              </a:rPr>
              <a:t>Limpieza de datos, eliminación de valores nulos y redundantes.</a:t>
            </a:r>
          </a:p>
          <a:p>
            <a:pPr algn="just" marL="487347" indent="-243673" lvl="1">
              <a:lnSpc>
                <a:spcPts val="2347"/>
              </a:lnSpc>
              <a:spcBef>
                <a:spcPct val="0"/>
              </a:spcBef>
              <a:buFont typeface="Arial"/>
              <a:buChar char="•"/>
            </a:pPr>
            <a:r>
              <a:rPr lang="en-US" sz="2257">
                <a:solidFill>
                  <a:srgbClr val="F1F1F1"/>
                </a:solidFill>
                <a:latin typeface="Poppins"/>
                <a:ea typeface="Poppins"/>
                <a:cs typeface="Poppins"/>
                <a:sym typeface="Poppins"/>
              </a:rPr>
              <a:t>Selección / extracción de características (features).</a:t>
            </a:r>
          </a:p>
          <a:p>
            <a:pPr algn="just">
              <a:lnSpc>
                <a:spcPts val="2347"/>
              </a:lnSpc>
              <a:spcBef>
                <a:spcPct val="0"/>
              </a:spcBef>
            </a:pPr>
            <a:r>
              <a:rPr lang="en-US" sz="2257">
                <a:solidFill>
                  <a:srgbClr val="F1F1F1"/>
                </a:solidFill>
                <a:latin typeface="Poppins"/>
                <a:ea typeface="Poppins"/>
                <a:cs typeface="Poppins"/>
                <a:sym typeface="Poppins"/>
              </a:rPr>
              <a:t>Modelo de ML / IA:</a:t>
            </a:r>
          </a:p>
          <a:p>
            <a:pPr algn="just" marL="487347" indent="-243673" lvl="1">
              <a:lnSpc>
                <a:spcPts val="2347"/>
              </a:lnSpc>
              <a:spcBef>
                <a:spcPct val="0"/>
              </a:spcBef>
              <a:buFont typeface="Arial"/>
              <a:buChar char="•"/>
            </a:pPr>
            <a:r>
              <a:rPr lang="en-US" sz="2257">
                <a:solidFill>
                  <a:srgbClr val="F1F1F1"/>
                </a:solidFill>
                <a:latin typeface="Poppins"/>
                <a:ea typeface="Poppins"/>
                <a:cs typeface="Poppins"/>
                <a:sym typeface="Poppins"/>
              </a:rPr>
              <a:t>Algoritmos que aprenden patrones de ataque.</a:t>
            </a:r>
          </a:p>
          <a:p>
            <a:pPr algn="just">
              <a:lnSpc>
                <a:spcPts val="2347"/>
              </a:lnSpc>
              <a:spcBef>
                <a:spcPct val="0"/>
              </a:spcBef>
            </a:pPr>
            <a:r>
              <a:rPr lang="en-US" sz="2257">
                <a:solidFill>
                  <a:srgbClr val="F1F1F1"/>
                </a:solidFill>
                <a:latin typeface="Poppins"/>
                <a:ea typeface="Poppins"/>
                <a:cs typeface="Poppins"/>
                <a:sym typeface="Poppins"/>
              </a:rPr>
              <a:t>Detección y respuesta:</a:t>
            </a:r>
          </a:p>
          <a:p>
            <a:pPr algn="just" marL="487347" indent="-243673" lvl="1">
              <a:lnSpc>
                <a:spcPts val="2347"/>
              </a:lnSpc>
              <a:spcBef>
                <a:spcPct val="0"/>
              </a:spcBef>
              <a:buFont typeface="Arial"/>
              <a:buChar char="•"/>
            </a:pPr>
            <a:r>
              <a:rPr lang="en-US" sz="2257">
                <a:solidFill>
                  <a:srgbClr val="F1F1F1"/>
                </a:solidFill>
                <a:latin typeface="Poppins"/>
                <a:ea typeface="Poppins"/>
                <a:cs typeface="Poppins"/>
                <a:sym typeface="Poppins"/>
              </a:rPr>
              <a:t>Clasificación del tráfico (normal / malicioso).</a:t>
            </a:r>
          </a:p>
          <a:p>
            <a:pPr algn="just" marL="487347" indent="-243673" lvl="1">
              <a:lnSpc>
                <a:spcPts val="2347"/>
              </a:lnSpc>
              <a:spcBef>
                <a:spcPct val="0"/>
              </a:spcBef>
              <a:buFont typeface="Arial"/>
              <a:buChar char="•"/>
            </a:pPr>
            <a:r>
              <a:rPr lang="en-US" sz="2257">
                <a:solidFill>
                  <a:srgbClr val="F1F1F1"/>
                </a:solidFill>
                <a:latin typeface="Poppins"/>
                <a:ea typeface="Poppins"/>
                <a:cs typeface="Poppins"/>
                <a:sym typeface="Poppins"/>
              </a:rPr>
              <a:t>Generación de alertas y posibles acciones de mitigación.</a:t>
            </a:r>
          </a:p>
          <a:p>
            <a:pPr algn="just">
              <a:lnSpc>
                <a:spcPts val="2347"/>
              </a:lnSpc>
              <a:spcBef>
                <a:spcPct val="0"/>
              </a:spcBef>
            </a:pPr>
          </a:p>
        </p:txBody>
      </p:sp>
      <p:sp>
        <p:nvSpPr>
          <p:cNvPr name="TextBox 9" id="9"/>
          <p:cNvSpPr txBox="true"/>
          <p:nvPr/>
        </p:nvSpPr>
        <p:spPr>
          <a:xfrm rot="0">
            <a:off x="9977066" y="2149848"/>
            <a:ext cx="5718879" cy="730250"/>
          </a:xfrm>
          <a:prstGeom prst="rect">
            <a:avLst/>
          </a:prstGeom>
        </p:spPr>
        <p:txBody>
          <a:bodyPr anchor="t" rtlCol="false" tIns="0" lIns="0" bIns="0" rIns="0">
            <a:spAutoFit/>
          </a:bodyPr>
          <a:lstStyle/>
          <a:p>
            <a:pPr algn="l" marL="0" indent="0" lvl="0">
              <a:lnSpc>
                <a:spcPts val="5200"/>
              </a:lnSpc>
              <a:spcBef>
                <a:spcPct val="0"/>
              </a:spcBef>
            </a:pPr>
            <a:r>
              <a:rPr lang="en-US" b="true" sz="5000">
                <a:solidFill>
                  <a:srgbClr val="FFBD59"/>
                </a:solidFill>
                <a:latin typeface="Poppins Bold"/>
                <a:ea typeface="Poppins Bold"/>
                <a:cs typeface="Poppins Bold"/>
                <a:sym typeface="Poppins Bold"/>
              </a:rPr>
              <a:t>ARQUITECTURA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635677" cy="737275"/>
          </a:xfrm>
          <a:custGeom>
            <a:avLst/>
            <a:gdLst/>
            <a:ahLst/>
            <a:cxnLst/>
            <a:rect r="r" b="b" t="t" l="l"/>
            <a:pathLst>
              <a:path h="737275" w="635677">
                <a:moveTo>
                  <a:pt x="0" y="0"/>
                </a:moveTo>
                <a:lnTo>
                  <a:pt x="635677" y="0"/>
                </a:lnTo>
                <a:lnTo>
                  <a:pt x="635677" y="737275"/>
                </a:lnTo>
                <a:lnTo>
                  <a:pt x="0" y="7372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612799" y="-2454760"/>
            <a:ext cx="5350402" cy="5350402"/>
          </a:xfrm>
          <a:custGeom>
            <a:avLst/>
            <a:gdLst/>
            <a:ahLst/>
            <a:cxnLst/>
            <a:rect r="r" b="b" t="t" l="l"/>
            <a:pathLst>
              <a:path h="5350402" w="5350402">
                <a:moveTo>
                  <a:pt x="0" y="0"/>
                </a:moveTo>
                <a:lnTo>
                  <a:pt x="5350402" y="0"/>
                </a:lnTo>
                <a:lnTo>
                  <a:pt x="5350402" y="5350403"/>
                </a:lnTo>
                <a:lnTo>
                  <a:pt x="0" y="53504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505016" y="7434471"/>
            <a:ext cx="5078275" cy="5078275"/>
          </a:xfrm>
          <a:custGeom>
            <a:avLst/>
            <a:gdLst/>
            <a:ahLst/>
            <a:cxnLst/>
            <a:rect r="r" b="b" t="t" l="l"/>
            <a:pathLst>
              <a:path h="5078275" w="5078275">
                <a:moveTo>
                  <a:pt x="0" y="0"/>
                </a:moveTo>
                <a:lnTo>
                  <a:pt x="5078275" y="0"/>
                </a:lnTo>
                <a:lnTo>
                  <a:pt x="5078275" y="5078275"/>
                </a:lnTo>
                <a:lnTo>
                  <a:pt x="0" y="507827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346538" y="4557630"/>
            <a:ext cx="3697355" cy="3680922"/>
          </a:xfrm>
          <a:custGeom>
            <a:avLst/>
            <a:gdLst/>
            <a:ahLst/>
            <a:cxnLst/>
            <a:rect r="r" b="b" t="t" l="l"/>
            <a:pathLst>
              <a:path h="3680922" w="3697355">
                <a:moveTo>
                  <a:pt x="0" y="0"/>
                </a:moveTo>
                <a:lnTo>
                  <a:pt x="3697355" y="0"/>
                </a:lnTo>
                <a:lnTo>
                  <a:pt x="3697355" y="3680923"/>
                </a:lnTo>
                <a:lnTo>
                  <a:pt x="0" y="3680923"/>
                </a:lnTo>
                <a:lnTo>
                  <a:pt x="0" y="0"/>
                </a:lnTo>
                <a:close/>
              </a:path>
            </a:pathLst>
          </a:custGeom>
          <a:blipFill>
            <a:blip r:embed="rId6"/>
            <a:stretch>
              <a:fillRect l="0" t="0" r="0" b="0"/>
            </a:stretch>
          </a:blipFill>
        </p:spPr>
      </p:sp>
      <p:sp>
        <p:nvSpPr>
          <p:cNvPr name="Freeform 6" id="6"/>
          <p:cNvSpPr/>
          <p:nvPr/>
        </p:nvSpPr>
        <p:spPr>
          <a:xfrm flipH="false" flipV="false" rot="0">
            <a:off x="6490637" y="4472798"/>
            <a:ext cx="4228448" cy="3850587"/>
          </a:xfrm>
          <a:custGeom>
            <a:avLst/>
            <a:gdLst/>
            <a:ahLst/>
            <a:cxnLst/>
            <a:rect r="r" b="b" t="t" l="l"/>
            <a:pathLst>
              <a:path h="3850587" w="4228448">
                <a:moveTo>
                  <a:pt x="0" y="0"/>
                </a:moveTo>
                <a:lnTo>
                  <a:pt x="4228448" y="0"/>
                </a:lnTo>
                <a:lnTo>
                  <a:pt x="4228448" y="3850587"/>
                </a:lnTo>
                <a:lnTo>
                  <a:pt x="0" y="3850587"/>
                </a:lnTo>
                <a:lnTo>
                  <a:pt x="0" y="0"/>
                </a:lnTo>
                <a:close/>
              </a:path>
            </a:pathLst>
          </a:custGeom>
          <a:blipFill>
            <a:blip r:embed="rId7"/>
            <a:stretch>
              <a:fillRect l="0" t="0" r="0" b="0"/>
            </a:stretch>
          </a:blipFill>
        </p:spPr>
      </p:sp>
      <p:sp>
        <p:nvSpPr>
          <p:cNvPr name="Freeform 7" id="7"/>
          <p:cNvSpPr/>
          <p:nvPr/>
        </p:nvSpPr>
        <p:spPr>
          <a:xfrm flipH="false" flipV="false" rot="0">
            <a:off x="12166885" y="4557630"/>
            <a:ext cx="4791482" cy="3489443"/>
          </a:xfrm>
          <a:custGeom>
            <a:avLst/>
            <a:gdLst/>
            <a:ahLst/>
            <a:cxnLst/>
            <a:rect r="r" b="b" t="t" l="l"/>
            <a:pathLst>
              <a:path h="3489443" w="4791482">
                <a:moveTo>
                  <a:pt x="0" y="0"/>
                </a:moveTo>
                <a:lnTo>
                  <a:pt x="4791482" y="0"/>
                </a:lnTo>
                <a:lnTo>
                  <a:pt x="4791482" y="3489444"/>
                </a:lnTo>
                <a:lnTo>
                  <a:pt x="0" y="3489444"/>
                </a:lnTo>
                <a:lnTo>
                  <a:pt x="0" y="0"/>
                </a:lnTo>
                <a:close/>
              </a:path>
            </a:pathLst>
          </a:custGeom>
          <a:blipFill>
            <a:blip r:embed="rId8"/>
            <a:stretch>
              <a:fillRect l="-10688" t="0" r="-10688" b="0"/>
            </a:stretch>
          </a:blipFill>
        </p:spPr>
      </p:sp>
      <p:sp>
        <p:nvSpPr>
          <p:cNvPr name="TextBox 8" id="8"/>
          <p:cNvSpPr txBox="true"/>
          <p:nvPr/>
        </p:nvSpPr>
        <p:spPr>
          <a:xfrm rot="0">
            <a:off x="3899533" y="1845297"/>
            <a:ext cx="10488934" cy="730250"/>
          </a:xfrm>
          <a:prstGeom prst="rect">
            <a:avLst/>
          </a:prstGeom>
        </p:spPr>
        <p:txBody>
          <a:bodyPr anchor="t" rtlCol="false" tIns="0" lIns="0" bIns="0" rIns="0">
            <a:spAutoFit/>
          </a:bodyPr>
          <a:lstStyle/>
          <a:p>
            <a:pPr algn="ctr" marL="0" indent="0" lvl="0">
              <a:lnSpc>
                <a:spcPts val="5200"/>
              </a:lnSpc>
              <a:spcBef>
                <a:spcPct val="0"/>
              </a:spcBef>
            </a:pPr>
            <a:r>
              <a:rPr lang="en-US" b="true" sz="5000">
                <a:solidFill>
                  <a:srgbClr val="FFBD59"/>
                </a:solidFill>
                <a:latin typeface="Poppins Bold"/>
                <a:ea typeface="Poppins Bold"/>
                <a:cs typeface="Poppins Bold"/>
                <a:sym typeface="Poppins Bold"/>
              </a:rPr>
              <a:t>HERRAMIENTAS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grpSp>
        <p:nvGrpSpPr>
          <p:cNvPr name="Group 2" id="2"/>
          <p:cNvGrpSpPr/>
          <p:nvPr/>
        </p:nvGrpSpPr>
        <p:grpSpPr>
          <a:xfrm rot="0">
            <a:off x="234776" y="3589119"/>
            <a:ext cx="9560487" cy="5980888"/>
            <a:chOff x="0" y="0"/>
            <a:chExt cx="1120022" cy="700668"/>
          </a:xfrm>
        </p:grpSpPr>
        <p:sp>
          <p:nvSpPr>
            <p:cNvPr name="Freeform 3" id="3"/>
            <p:cNvSpPr/>
            <p:nvPr/>
          </p:nvSpPr>
          <p:spPr>
            <a:xfrm flipH="false" flipV="false" rot="0">
              <a:off x="0" y="0"/>
              <a:ext cx="1120022" cy="700668"/>
            </a:xfrm>
            <a:custGeom>
              <a:avLst/>
              <a:gdLst/>
              <a:ahLst/>
              <a:cxnLst/>
              <a:rect r="r" b="b" t="t" l="l"/>
              <a:pathLst>
                <a:path h="700668" w="1120022">
                  <a:moveTo>
                    <a:pt x="24293" y="0"/>
                  </a:moveTo>
                  <a:lnTo>
                    <a:pt x="1095729" y="0"/>
                  </a:lnTo>
                  <a:cubicBezTo>
                    <a:pt x="1102172" y="0"/>
                    <a:pt x="1108351" y="2559"/>
                    <a:pt x="1112907" y="7115"/>
                  </a:cubicBezTo>
                  <a:cubicBezTo>
                    <a:pt x="1117463" y="11671"/>
                    <a:pt x="1120022" y="17850"/>
                    <a:pt x="1120022" y="24293"/>
                  </a:cubicBezTo>
                  <a:lnTo>
                    <a:pt x="1120022" y="676375"/>
                  </a:lnTo>
                  <a:cubicBezTo>
                    <a:pt x="1120022" y="682818"/>
                    <a:pt x="1117463" y="688997"/>
                    <a:pt x="1112907" y="693553"/>
                  </a:cubicBezTo>
                  <a:cubicBezTo>
                    <a:pt x="1108351" y="698109"/>
                    <a:pt x="1102172" y="700668"/>
                    <a:pt x="1095729" y="700668"/>
                  </a:cubicBezTo>
                  <a:lnTo>
                    <a:pt x="24293" y="700668"/>
                  </a:lnTo>
                  <a:cubicBezTo>
                    <a:pt x="17850" y="700668"/>
                    <a:pt x="11671" y="698109"/>
                    <a:pt x="7115" y="693553"/>
                  </a:cubicBezTo>
                  <a:cubicBezTo>
                    <a:pt x="2559" y="688997"/>
                    <a:pt x="0" y="682818"/>
                    <a:pt x="0" y="676375"/>
                  </a:cubicBezTo>
                  <a:lnTo>
                    <a:pt x="0" y="24293"/>
                  </a:lnTo>
                  <a:cubicBezTo>
                    <a:pt x="0" y="17850"/>
                    <a:pt x="2559" y="11671"/>
                    <a:pt x="7115" y="7115"/>
                  </a:cubicBezTo>
                  <a:cubicBezTo>
                    <a:pt x="11671" y="2559"/>
                    <a:pt x="17850" y="0"/>
                    <a:pt x="24293" y="0"/>
                  </a:cubicBezTo>
                  <a:close/>
                </a:path>
              </a:pathLst>
            </a:custGeom>
            <a:blipFill>
              <a:blip r:embed="rId2"/>
              <a:stretch>
                <a:fillRect l="-7093" t="0" r="-7093" b="0"/>
              </a:stretch>
            </a:blipFill>
            <a:ln w="76200" cap="rnd">
              <a:solidFill>
                <a:srgbClr val="FFBD59"/>
              </a:solidFill>
              <a:prstDash val="solid"/>
              <a:round/>
            </a:ln>
          </p:spPr>
        </p:sp>
      </p:grpSp>
      <p:sp>
        <p:nvSpPr>
          <p:cNvPr name="Freeform 4" id="4"/>
          <p:cNvSpPr/>
          <p:nvPr/>
        </p:nvSpPr>
        <p:spPr>
          <a:xfrm flipH="false" flipV="false" rot="0">
            <a:off x="17259300" y="2019434"/>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6623623" y="1028700"/>
            <a:ext cx="635677" cy="737275"/>
          </a:xfrm>
          <a:custGeom>
            <a:avLst/>
            <a:gdLst/>
            <a:ahLst/>
            <a:cxnLst/>
            <a:rect r="r" b="b" t="t" l="l"/>
            <a:pathLst>
              <a:path h="737275" w="635677">
                <a:moveTo>
                  <a:pt x="0" y="0"/>
                </a:moveTo>
                <a:lnTo>
                  <a:pt x="635677" y="0"/>
                </a:lnTo>
                <a:lnTo>
                  <a:pt x="635677" y="737275"/>
                </a:lnTo>
                <a:lnTo>
                  <a:pt x="0" y="73727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9890418" y="3790568"/>
            <a:ext cx="7051044" cy="6184900"/>
          </a:xfrm>
          <a:prstGeom prst="rect">
            <a:avLst/>
          </a:prstGeom>
        </p:spPr>
        <p:txBody>
          <a:bodyPr anchor="t" rtlCol="false" tIns="0" lIns="0" bIns="0" rIns="0">
            <a:spAutoFit/>
          </a:bodyPr>
          <a:lstStyle/>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Usa el Te</a:t>
            </a:r>
            <a:r>
              <a:rPr lang="en-US" sz="2499">
                <a:solidFill>
                  <a:srgbClr val="F1F1F1"/>
                </a:solidFill>
                <a:latin typeface="Poppins"/>
                <a:ea typeface="Poppins"/>
                <a:cs typeface="Poppins"/>
                <a:sym typeface="Poppins"/>
              </a:rPr>
              <a:t>orema de Bayes para calcular la probabilidad de que un registro sea:</a:t>
            </a:r>
          </a:p>
          <a:p>
            <a:pPr algn="just" marL="1619248" indent="-404812" lvl="3">
              <a:lnSpc>
                <a:spcPts val="2599"/>
              </a:lnSpc>
              <a:spcBef>
                <a:spcPct val="0"/>
              </a:spcBef>
              <a:buFont typeface="Arial"/>
              <a:buChar char="￭"/>
            </a:pPr>
            <a:r>
              <a:rPr lang="en-US" sz="2499">
                <a:solidFill>
                  <a:srgbClr val="F1F1F1"/>
                </a:solidFill>
                <a:latin typeface="Poppins"/>
                <a:ea typeface="Poppins"/>
                <a:cs typeface="Poppins"/>
                <a:sym typeface="Poppins"/>
              </a:rPr>
              <a:t>“Ataque” o “Normal”, dado sus características .</a:t>
            </a:r>
          </a:p>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Asume que las características son “independientes” entre sí.</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Ventajas:</a:t>
            </a:r>
          </a:p>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Muy rápido y ligero computacionalmente.</a:t>
            </a:r>
          </a:p>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Fácil de entrenar con muchos registros de tráfico.</a:t>
            </a:r>
          </a:p>
          <a:p>
            <a:pPr algn="just" marL="539749" indent="-269875" lvl="1">
              <a:lnSpc>
                <a:spcPts val="2599"/>
              </a:lnSpc>
              <a:spcBef>
                <a:spcPct val="0"/>
              </a:spcBef>
              <a:buFont typeface="Arial"/>
              <a:buChar char="•"/>
            </a:pPr>
            <a:r>
              <a:rPr lang="en-US" sz="2499">
                <a:solidFill>
                  <a:srgbClr val="F1F1F1"/>
                </a:solidFill>
                <a:latin typeface="Poppins"/>
                <a:ea typeface="Poppins"/>
                <a:cs typeface="Poppins"/>
                <a:sym typeface="Poppins"/>
              </a:rPr>
              <a:t>En el artículo:</a:t>
            </a:r>
          </a:p>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Se usa para clasificar tráfico en normal / malicioso.</a:t>
            </a:r>
          </a:p>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Se analiza su rendimiento mediante la matriz de confusión (aciertos y errores).</a:t>
            </a:r>
          </a:p>
          <a:p>
            <a:pPr algn="just">
              <a:lnSpc>
                <a:spcPts val="2599"/>
              </a:lnSpc>
              <a:spcBef>
                <a:spcPct val="0"/>
              </a:spcBef>
            </a:pPr>
          </a:p>
        </p:txBody>
      </p:sp>
      <p:sp>
        <p:nvSpPr>
          <p:cNvPr name="TextBox 7" id="7"/>
          <p:cNvSpPr txBox="true"/>
          <p:nvPr/>
        </p:nvSpPr>
        <p:spPr>
          <a:xfrm rot="0">
            <a:off x="886038" y="1425913"/>
            <a:ext cx="8257962" cy="730250"/>
          </a:xfrm>
          <a:prstGeom prst="rect">
            <a:avLst/>
          </a:prstGeom>
        </p:spPr>
        <p:txBody>
          <a:bodyPr anchor="t" rtlCol="false" tIns="0" lIns="0" bIns="0" rIns="0">
            <a:spAutoFit/>
          </a:bodyPr>
          <a:lstStyle/>
          <a:p>
            <a:pPr algn="l">
              <a:lnSpc>
                <a:spcPts val="5200"/>
              </a:lnSpc>
              <a:spcBef>
                <a:spcPct val="0"/>
              </a:spcBef>
            </a:pPr>
            <a:r>
              <a:rPr lang="en-US" b="true" sz="5000">
                <a:solidFill>
                  <a:srgbClr val="FFBD59"/>
                </a:solidFill>
                <a:latin typeface="Poppins Bold"/>
                <a:ea typeface="Poppins Bold"/>
                <a:cs typeface="Poppins Bold"/>
                <a:sym typeface="Poppins Bold"/>
              </a:rPr>
              <a:t>ALGORITMO NAIVE BAYES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1735"/>
        </a:solidFill>
      </p:bgPr>
    </p:bg>
    <p:spTree>
      <p:nvGrpSpPr>
        <p:cNvPr id="1" name=""/>
        <p:cNvGrpSpPr/>
        <p:nvPr/>
      </p:nvGrpSpPr>
      <p:grpSpPr>
        <a:xfrm>
          <a:off x="0" y="0"/>
          <a:ext cx="0" cy="0"/>
          <a:chOff x="0" y="0"/>
          <a:chExt cx="0" cy="0"/>
        </a:xfrm>
      </p:grpSpPr>
      <p:grpSp>
        <p:nvGrpSpPr>
          <p:cNvPr name="Group 2" id="2"/>
          <p:cNvGrpSpPr/>
          <p:nvPr/>
        </p:nvGrpSpPr>
        <p:grpSpPr>
          <a:xfrm rot="0">
            <a:off x="234776" y="3589119"/>
            <a:ext cx="9560487" cy="5980888"/>
            <a:chOff x="0" y="0"/>
            <a:chExt cx="1120022" cy="700668"/>
          </a:xfrm>
        </p:grpSpPr>
        <p:sp>
          <p:nvSpPr>
            <p:cNvPr name="Freeform 3" id="3"/>
            <p:cNvSpPr/>
            <p:nvPr/>
          </p:nvSpPr>
          <p:spPr>
            <a:xfrm flipH="false" flipV="false" rot="0">
              <a:off x="0" y="0"/>
              <a:ext cx="1120022" cy="700668"/>
            </a:xfrm>
            <a:custGeom>
              <a:avLst/>
              <a:gdLst/>
              <a:ahLst/>
              <a:cxnLst/>
              <a:rect r="r" b="b" t="t" l="l"/>
              <a:pathLst>
                <a:path h="700668" w="1120022">
                  <a:moveTo>
                    <a:pt x="24293" y="0"/>
                  </a:moveTo>
                  <a:lnTo>
                    <a:pt x="1095729" y="0"/>
                  </a:lnTo>
                  <a:cubicBezTo>
                    <a:pt x="1102172" y="0"/>
                    <a:pt x="1108351" y="2559"/>
                    <a:pt x="1112907" y="7115"/>
                  </a:cubicBezTo>
                  <a:cubicBezTo>
                    <a:pt x="1117463" y="11671"/>
                    <a:pt x="1120022" y="17850"/>
                    <a:pt x="1120022" y="24293"/>
                  </a:cubicBezTo>
                  <a:lnTo>
                    <a:pt x="1120022" y="676375"/>
                  </a:lnTo>
                  <a:cubicBezTo>
                    <a:pt x="1120022" y="682818"/>
                    <a:pt x="1117463" y="688997"/>
                    <a:pt x="1112907" y="693553"/>
                  </a:cubicBezTo>
                  <a:cubicBezTo>
                    <a:pt x="1108351" y="698109"/>
                    <a:pt x="1102172" y="700668"/>
                    <a:pt x="1095729" y="700668"/>
                  </a:cubicBezTo>
                  <a:lnTo>
                    <a:pt x="24293" y="700668"/>
                  </a:lnTo>
                  <a:cubicBezTo>
                    <a:pt x="17850" y="700668"/>
                    <a:pt x="11671" y="698109"/>
                    <a:pt x="7115" y="693553"/>
                  </a:cubicBezTo>
                  <a:cubicBezTo>
                    <a:pt x="2559" y="688997"/>
                    <a:pt x="0" y="682818"/>
                    <a:pt x="0" y="676375"/>
                  </a:cubicBezTo>
                  <a:lnTo>
                    <a:pt x="0" y="24293"/>
                  </a:lnTo>
                  <a:cubicBezTo>
                    <a:pt x="0" y="17850"/>
                    <a:pt x="2559" y="11671"/>
                    <a:pt x="7115" y="7115"/>
                  </a:cubicBezTo>
                  <a:cubicBezTo>
                    <a:pt x="11671" y="2559"/>
                    <a:pt x="17850" y="0"/>
                    <a:pt x="24293" y="0"/>
                  </a:cubicBezTo>
                  <a:close/>
                </a:path>
              </a:pathLst>
            </a:custGeom>
            <a:blipFill>
              <a:blip r:embed="rId2"/>
              <a:stretch>
                <a:fillRect l="-5607" t="0" r="-5607" b="0"/>
              </a:stretch>
            </a:blipFill>
            <a:ln w="76200" cap="rnd">
              <a:solidFill>
                <a:srgbClr val="FFBD59"/>
              </a:solidFill>
              <a:prstDash val="solid"/>
              <a:round/>
            </a:ln>
          </p:spPr>
        </p:sp>
      </p:grpSp>
      <p:sp>
        <p:nvSpPr>
          <p:cNvPr name="Freeform 4" id="4"/>
          <p:cNvSpPr/>
          <p:nvPr/>
        </p:nvSpPr>
        <p:spPr>
          <a:xfrm flipH="false" flipV="false" rot="0">
            <a:off x="17259300" y="2019434"/>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6623623" y="1028700"/>
            <a:ext cx="635677" cy="737275"/>
          </a:xfrm>
          <a:custGeom>
            <a:avLst/>
            <a:gdLst/>
            <a:ahLst/>
            <a:cxnLst/>
            <a:rect r="r" b="b" t="t" l="l"/>
            <a:pathLst>
              <a:path h="737275" w="635677">
                <a:moveTo>
                  <a:pt x="0" y="0"/>
                </a:moveTo>
                <a:lnTo>
                  <a:pt x="635677" y="0"/>
                </a:lnTo>
                <a:lnTo>
                  <a:pt x="635677" y="737275"/>
                </a:lnTo>
                <a:lnTo>
                  <a:pt x="0" y="73727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9890418" y="3790568"/>
            <a:ext cx="7051044" cy="6184900"/>
          </a:xfrm>
          <a:prstGeom prst="rect">
            <a:avLst/>
          </a:prstGeom>
        </p:spPr>
        <p:txBody>
          <a:bodyPr anchor="t" rtlCol="false" tIns="0" lIns="0" bIns="0" rIns="0">
            <a:spAutoFit/>
          </a:bodyPr>
          <a:lstStyle/>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SVM (Support Vect</a:t>
            </a:r>
            <a:r>
              <a:rPr lang="en-US" sz="2499">
                <a:solidFill>
                  <a:srgbClr val="F1F1F1"/>
                </a:solidFill>
                <a:latin typeface="Poppins"/>
                <a:ea typeface="Poppins"/>
                <a:cs typeface="Poppins"/>
                <a:sym typeface="Poppins"/>
              </a:rPr>
              <a:t>or Machine) es un algoritmo de Machine Learning de clasificación supervisada.</a:t>
            </a:r>
          </a:p>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Busca la mejor frontera (hiperplano) que separe dos clases, dejando el mayor margen posible entre los datos de cada clase.</a:t>
            </a:r>
          </a:p>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Puede usar funciones kernel para manejar patrones no lineales y relaciones complejas entre variables.</a:t>
            </a:r>
          </a:p>
          <a:p>
            <a:pPr algn="just" marL="1079499" indent="-359833" lvl="2">
              <a:lnSpc>
                <a:spcPts val="2599"/>
              </a:lnSpc>
              <a:spcBef>
                <a:spcPct val="0"/>
              </a:spcBef>
              <a:buFont typeface="Arial"/>
              <a:buChar char="⚬"/>
            </a:pPr>
            <a:r>
              <a:rPr lang="en-US" sz="2499">
                <a:solidFill>
                  <a:srgbClr val="F1F1F1"/>
                </a:solidFill>
                <a:latin typeface="Poppins"/>
                <a:ea typeface="Poppins"/>
                <a:cs typeface="Poppins"/>
                <a:sym typeface="Poppins"/>
              </a:rPr>
              <a:t>Suele fun</a:t>
            </a:r>
            <a:r>
              <a:rPr lang="en-US" sz="2499">
                <a:solidFill>
                  <a:srgbClr val="F1F1F1"/>
                </a:solidFill>
                <a:latin typeface="Poppins"/>
                <a:ea typeface="Poppins"/>
                <a:cs typeface="Poppins"/>
                <a:sym typeface="Poppins"/>
              </a:rPr>
              <a:t>cionar bien en problemas con muchas características, como tráfico de red, pero necesita buen ajuste para no clasificar todo como una sola clase.</a:t>
            </a:r>
          </a:p>
          <a:p>
            <a:pPr algn="just">
              <a:lnSpc>
                <a:spcPts val="2599"/>
              </a:lnSpc>
              <a:spcBef>
                <a:spcPct val="0"/>
              </a:spcBef>
            </a:pPr>
          </a:p>
          <a:p>
            <a:pPr algn="just">
              <a:lnSpc>
                <a:spcPts val="2599"/>
              </a:lnSpc>
              <a:spcBef>
                <a:spcPct val="0"/>
              </a:spcBef>
            </a:pPr>
          </a:p>
          <a:p>
            <a:pPr algn="just">
              <a:lnSpc>
                <a:spcPts val="2599"/>
              </a:lnSpc>
              <a:spcBef>
                <a:spcPct val="0"/>
              </a:spcBef>
            </a:pPr>
          </a:p>
          <a:p>
            <a:pPr algn="just">
              <a:lnSpc>
                <a:spcPts val="2599"/>
              </a:lnSpc>
              <a:spcBef>
                <a:spcPct val="0"/>
              </a:spcBef>
            </a:pPr>
          </a:p>
        </p:txBody>
      </p:sp>
      <p:sp>
        <p:nvSpPr>
          <p:cNvPr name="TextBox 7" id="7"/>
          <p:cNvSpPr txBox="true"/>
          <p:nvPr/>
        </p:nvSpPr>
        <p:spPr>
          <a:xfrm rot="0">
            <a:off x="886038" y="1425913"/>
            <a:ext cx="13690978" cy="1387475"/>
          </a:xfrm>
          <a:prstGeom prst="rect">
            <a:avLst/>
          </a:prstGeom>
        </p:spPr>
        <p:txBody>
          <a:bodyPr anchor="t" rtlCol="false" tIns="0" lIns="0" bIns="0" rIns="0">
            <a:spAutoFit/>
          </a:bodyPr>
          <a:lstStyle/>
          <a:p>
            <a:pPr algn="l">
              <a:lnSpc>
                <a:spcPts val="5200"/>
              </a:lnSpc>
              <a:spcBef>
                <a:spcPct val="0"/>
              </a:spcBef>
            </a:pPr>
            <a:r>
              <a:rPr lang="en-US" b="true" sz="5000">
                <a:solidFill>
                  <a:srgbClr val="FFBD59"/>
                </a:solidFill>
                <a:latin typeface="Poppins Bold"/>
                <a:ea typeface="Poppins Bold"/>
                <a:cs typeface="Poppins Bold"/>
                <a:sym typeface="Poppins Bold"/>
              </a:rPr>
              <a:t>ALGORITMO SUPPORT VECTOR MACHINE (SVM)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DAG6TjK2eV4</dc:identifier>
  <dcterms:modified xsi:type="dcterms:W3CDTF">2011-08-01T06:04:30Z</dcterms:modified>
  <cp:revision>1</cp:revision>
  <dc:title>Gold and Blue Corporate Cyber Security Presentation</dc:title>
</cp:coreProperties>
</file>

<file path=docProps/thumbnail.jpeg>
</file>